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9"/>
  </p:notesMasterIdLst>
  <p:sldIdLst>
    <p:sldId id="284" r:id="rId5"/>
    <p:sldId id="278" r:id="rId6"/>
    <p:sldId id="280" r:id="rId7"/>
    <p:sldId id="293" r:id="rId8"/>
    <p:sldId id="282" r:id="rId9"/>
    <p:sldId id="285" r:id="rId10"/>
    <p:sldId id="289" r:id="rId11"/>
    <p:sldId id="291" r:id="rId12"/>
    <p:sldId id="295" r:id="rId13"/>
    <p:sldId id="296" r:id="rId14"/>
    <p:sldId id="297" r:id="rId15"/>
    <p:sldId id="298" r:id="rId16"/>
    <p:sldId id="299" r:id="rId17"/>
    <p:sldId id="300" r:id="rId18"/>
    <p:sldId id="301" r:id="rId19"/>
    <p:sldId id="302" r:id="rId20"/>
    <p:sldId id="306" r:id="rId21"/>
    <p:sldId id="307" r:id="rId22"/>
    <p:sldId id="308" r:id="rId23"/>
    <p:sldId id="310" r:id="rId24"/>
    <p:sldId id="311" r:id="rId25"/>
    <p:sldId id="305" r:id="rId26"/>
    <p:sldId id="312" r:id="rId27"/>
    <p:sldId id="315" r:id="rId28"/>
    <p:sldId id="316" r:id="rId29"/>
    <p:sldId id="317" r:id="rId30"/>
    <p:sldId id="294" r:id="rId31"/>
    <p:sldId id="318" r:id="rId32"/>
    <p:sldId id="314" r:id="rId33"/>
    <p:sldId id="309" r:id="rId34"/>
    <p:sldId id="287" r:id="rId35"/>
    <p:sldId id="290" r:id="rId36"/>
    <p:sldId id="288" r:id="rId37"/>
    <p:sldId id="292"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0A38B116-410E-434C-BE5D-A6473DF9568F}">
          <p14:sldIdLst>
            <p14:sldId id="284"/>
            <p14:sldId id="278"/>
            <p14:sldId id="280"/>
          </p14:sldIdLst>
        </p14:section>
        <p14:section name="Setup" id="{60FDE811-C5E9-4900-BFC1-940E82934584}">
          <p14:sldIdLst>
            <p14:sldId id="293"/>
            <p14:sldId id="282"/>
            <p14:sldId id="285"/>
            <p14:sldId id="289"/>
            <p14:sldId id="291"/>
          </p14:sldIdLst>
        </p14:section>
        <p14:section name="Cloud Connectivity" id="{DE2BB122-5E7A-4435-9041-4DDF23AC194E}">
          <p14:sldIdLst>
            <p14:sldId id="295"/>
            <p14:sldId id="296"/>
            <p14:sldId id="297"/>
            <p14:sldId id="298"/>
            <p14:sldId id="299"/>
            <p14:sldId id="300"/>
            <p14:sldId id="301"/>
            <p14:sldId id="302"/>
            <p14:sldId id="306"/>
            <p14:sldId id="307"/>
            <p14:sldId id="308"/>
            <p14:sldId id="310"/>
            <p14:sldId id="311"/>
            <p14:sldId id="305"/>
          </p14:sldIdLst>
        </p14:section>
        <p14:section name="Implementation Web Platform via Python" id="{371058FD-CFA5-4635-B303-E561084B3600}">
          <p14:sldIdLst>
            <p14:sldId id="312"/>
            <p14:sldId id="315"/>
            <p14:sldId id="316"/>
            <p14:sldId id="317"/>
          </p14:sldIdLst>
        </p14:section>
        <p14:section name="Showtime and Demo" id="{047B297A-6B33-466E-9ED5-BF43D1B0FB2C}">
          <p14:sldIdLst>
            <p14:sldId id="294"/>
            <p14:sldId id="318"/>
          </p14:sldIdLst>
        </p14:section>
        <p14:section name="End" id="{DF64E9A6-804D-469A-8CD9-A7473ADFAEFE}">
          <p14:sldIdLst>
            <p14:sldId id="314"/>
            <p14:sldId id="309"/>
            <p14:sldId id="287"/>
          </p14:sldIdLst>
        </p14:section>
        <p14:section name="Backup Slides" id="{A61D13EC-9D85-417D-8EC1-376028DD0F16}">
          <p14:sldIdLst>
            <p14:sldId id="290"/>
            <p14:sldId id="288"/>
            <p14:sldId id="29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A500"/>
    <a:srgbClr val="FFFFFF"/>
    <a:srgbClr val="00CC00"/>
    <a:srgbClr val="00FF00"/>
    <a:srgbClr val="1CADE4"/>
    <a:srgbClr val="023020"/>
    <a:srgbClr val="FFD700"/>
    <a:srgbClr val="FFFF00"/>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8" autoAdjust="0"/>
    <p:restoredTop sz="94341" autoAdjust="0"/>
  </p:normalViewPr>
  <p:slideViewPr>
    <p:cSldViewPr snapToGrid="0">
      <p:cViewPr>
        <p:scale>
          <a:sx n="150" d="100"/>
          <a:sy n="150" d="100"/>
        </p:scale>
        <p:origin x="108" y="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2024-03-27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7</a:t>
            </a:fld>
            <a:endParaRPr lang="en-US" dirty="0"/>
          </a:p>
        </p:txBody>
      </p:sp>
    </p:spTree>
    <p:extLst>
      <p:ext uri="{BB962C8B-B14F-4D97-AF65-F5344CB8AC3E}">
        <p14:creationId xmlns:p14="http://schemas.microsoft.com/office/powerpoint/2010/main" val="40324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17</a:t>
            </a:fld>
            <a:endParaRPr lang="en-US" dirty="0"/>
          </a:p>
        </p:txBody>
      </p:sp>
    </p:spTree>
    <p:extLst>
      <p:ext uri="{BB962C8B-B14F-4D97-AF65-F5344CB8AC3E}">
        <p14:creationId xmlns:p14="http://schemas.microsoft.com/office/powerpoint/2010/main" val="3795331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18</a:t>
            </a:fld>
            <a:endParaRPr lang="en-US" dirty="0"/>
          </a:p>
        </p:txBody>
      </p:sp>
    </p:spTree>
    <p:extLst>
      <p:ext uri="{BB962C8B-B14F-4D97-AF65-F5344CB8AC3E}">
        <p14:creationId xmlns:p14="http://schemas.microsoft.com/office/powerpoint/2010/main" val="1167228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19</a:t>
            </a:fld>
            <a:endParaRPr lang="en-US" dirty="0"/>
          </a:p>
        </p:txBody>
      </p:sp>
    </p:spTree>
    <p:extLst>
      <p:ext uri="{BB962C8B-B14F-4D97-AF65-F5344CB8AC3E}">
        <p14:creationId xmlns:p14="http://schemas.microsoft.com/office/powerpoint/2010/main" val="2254852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20</a:t>
            </a:fld>
            <a:endParaRPr lang="en-US" dirty="0"/>
          </a:p>
        </p:txBody>
      </p:sp>
    </p:spTree>
    <p:extLst>
      <p:ext uri="{BB962C8B-B14F-4D97-AF65-F5344CB8AC3E}">
        <p14:creationId xmlns:p14="http://schemas.microsoft.com/office/powerpoint/2010/main" val="23187637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29</a:t>
            </a:fld>
            <a:endParaRPr lang="en-US" dirty="0"/>
          </a:p>
        </p:txBody>
      </p:sp>
    </p:spTree>
    <p:extLst>
      <p:ext uri="{BB962C8B-B14F-4D97-AF65-F5344CB8AC3E}">
        <p14:creationId xmlns:p14="http://schemas.microsoft.com/office/powerpoint/2010/main" val="2491181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31</a:t>
            </a:fld>
            <a:endParaRPr lang="en-US" dirty="0"/>
          </a:p>
        </p:txBody>
      </p:sp>
    </p:spTree>
    <p:extLst>
      <p:ext uri="{BB962C8B-B14F-4D97-AF65-F5344CB8AC3E}">
        <p14:creationId xmlns:p14="http://schemas.microsoft.com/office/powerpoint/2010/main" val="4161515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33</a:t>
            </a:fld>
            <a:endParaRPr lang="en-US" dirty="0"/>
          </a:p>
        </p:txBody>
      </p:sp>
    </p:spTree>
    <p:extLst>
      <p:ext uri="{BB962C8B-B14F-4D97-AF65-F5344CB8AC3E}">
        <p14:creationId xmlns:p14="http://schemas.microsoft.com/office/powerpoint/2010/main" val="72718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2024-03-27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2024-03-27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2024-03-27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2024-03-27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2024-03-27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2024-03-27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2024-03-27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2024-03-27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2024-03-27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2024-03-27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2024-03-27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2024-03-27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gif"/><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45.gi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console.firebase.google.com/" TargetMode="Externa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github.com/matt2ology/csc196p-poc-project-01-rfid" TargetMode="External"/><Relationship Id="rId1" Type="http://schemas.openxmlformats.org/officeDocument/2006/relationships/slideLayout" Target="../slideLayouts/slideLayout4.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68.jpeg"/><Relationship Id="rId5" Type="http://schemas.openxmlformats.org/officeDocument/2006/relationships/image" Target="../media/image9.png"/><Relationship Id="rId10" Type="http://schemas.openxmlformats.org/officeDocument/2006/relationships/image" Target="../media/image67.jpeg"/><Relationship Id="rId4" Type="http://schemas.openxmlformats.org/officeDocument/2006/relationships/image" Target="../media/image8.png"/><Relationship Id="rId9" Type="http://schemas.openxmlformats.org/officeDocument/2006/relationships/image" Target="../media/image66.jpeg"/></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lastminuteengineers.com/how-rfid-works-rc522-arduino-tutorial/" TargetMode="External"/><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hyperlink" Target="https://www.raspberrypi.com/documentation/computers/raspberry-pi.html" TargetMode="External"/><Relationship Id="rId5" Type="http://schemas.openxmlformats.org/officeDocument/2006/relationships/image" Target="../media/image15.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hyperlink" Target="https://www.raspberrypi-spy.co.uk/2018/02/rc522-rfid-tag-read-raspberry-pi/" TargetMode="External"/><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hyperlink" Target="https://learn.sparkfun.com/tutorials/serial-peripheral-interface-spi/al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23.gi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2800" b="0" i="0" dirty="0">
                <a:solidFill>
                  <a:srgbClr val="ECECEC"/>
                </a:solidFill>
                <a:effectLst/>
                <a:latin typeface="Söhne"/>
              </a:rPr>
              <a:t>Is it wrong to pick up a </a:t>
            </a:r>
            <a:r>
              <a:rPr lang="en-US" sz="2800" b="0" i="0" dirty="0" err="1">
                <a:solidFill>
                  <a:srgbClr val="ECECEC"/>
                </a:solidFill>
                <a:effectLst/>
                <a:latin typeface="Söhne"/>
              </a:rPr>
              <a:t>rfid</a:t>
            </a:r>
            <a:r>
              <a:rPr lang="en-US" sz="2800" b="0" i="0" dirty="0">
                <a:solidFill>
                  <a:srgbClr val="ECECEC"/>
                </a:solidFill>
                <a:effectLst/>
                <a:latin typeface="Söhne"/>
              </a:rPr>
              <a:t> project</a:t>
            </a:r>
            <a:br>
              <a:rPr lang="en-US" sz="2800" b="0" i="0" dirty="0">
                <a:solidFill>
                  <a:srgbClr val="ECECEC"/>
                </a:solidFill>
                <a:effectLst/>
                <a:latin typeface="Söhne"/>
              </a:rPr>
            </a:br>
            <a:r>
              <a:rPr lang="en-US" sz="2800" b="0" i="0" dirty="0">
                <a:solidFill>
                  <a:srgbClr val="ECECEC"/>
                </a:solidFill>
                <a:effectLst/>
                <a:latin typeface="Söhne"/>
              </a:rPr>
              <a:t>for csc 196p</a:t>
            </a:r>
            <a:endParaRPr lang="en-US" sz="28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365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1) Sign-in with a google account</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a:blip r:embed="rId2"/>
          <a:stretch>
            <a:fillRect/>
          </a:stretch>
        </p:blipFill>
        <p:spPr>
          <a:xfrm>
            <a:off x="1496817" y="2286000"/>
            <a:ext cx="8774504" cy="4022725"/>
          </a:xfrm>
        </p:spPr>
      </p:pic>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10071100" y="2536825"/>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874250" y="2282825"/>
            <a:ext cx="397071"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169181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2) Go to console</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rotWithShape="1">
          <a:blip r:embed="rId2"/>
          <a:srcRect r="3874"/>
          <a:stretch/>
        </p:blipFill>
        <p:spPr>
          <a:xfrm>
            <a:off x="1496817" y="2286000"/>
            <a:ext cx="8434583" cy="4022725"/>
          </a:xfrm>
        </p:spPr>
      </p:pic>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9566272" y="2533650"/>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201153" y="2286000"/>
            <a:ext cx="730239"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277523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3) Create a project</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12" name="Content Placeholder 11">
            <a:extLst>
              <a:ext uri="{FF2B5EF4-FFF2-40B4-BE49-F238E27FC236}">
                <a16:creationId xmlns:a16="http://schemas.microsoft.com/office/drawing/2014/main" id="{8B35D2B2-22AD-C248-5F27-7DFB1CC8C138}"/>
              </a:ext>
            </a:extLst>
          </p:cNvPr>
          <p:cNvPicPr>
            <a:picLocks noGrp="1" noChangeAspect="1"/>
          </p:cNvPicPr>
          <p:nvPr>
            <p:ph idx="1"/>
          </p:nvPr>
        </p:nvPicPr>
        <p:blipFill>
          <a:blip r:embed="rId2"/>
          <a:stretch>
            <a:fillRect/>
          </a:stretch>
        </p:blipFill>
        <p:spPr>
          <a:xfrm>
            <a:off x="2266146" y="2286000"/>
            <a:ext cx="7235845" cy="4022725"/>
          </a:xfrm>
        </p:spPr>
      </p:pic>
      <p:sp>
        <p:nvSpPr>
          <p:cNvPr id="14" name="Rectangle 13">
            <a:extLst>
              <a:ext uri="{FF2B5EF4-FFF2-40B4-BE49-F238E27FC236}">
                <a16:creationId xmlns:a16="http://schemas.microsoft.com/office/drawing/2014/main" id="{B3168F77-3188-76A2-F9C0-7E9D7A2F42A2}"/>
              </a:ext>
            </a:extLst>
          </p:cNvPr>
          <p:cNvSpPr/>
          <p:nvPr/>
        </p:nvSpPr>
        <p:spPr>
          <a:xfrm>
            <a:off x="3193869" y="3546566"/>
            <a:ext cx="855617" cy="30044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8" name="Straight Arrow Connector 17">
            <a:extLst>
              <a:ext uri="{FF2B5EF4-FFF2-40B4-BE49-F238E27FC236}">
                <a16:creationId xmlns:a16="http://schemas.microsoft.com/office/drawing/2014/main" id="{02671BD5-A19C-D832-8FF6-FE6063CDDE97}"/>
              </a:ext>
            </a:extLst>
          </p:cNvPr>
          <p:cNvCxnSpPr>
            <a:cxnSpLocks/>
          </p:cNvCxnSpPr>
          <p:nvPr/>
        </p:nvCxnSpPr>
        <p:spPr>
          <a:xfrm flipV="1">
            <a:off x="3621678" y="3910511"/>
            <a:ext cx="0" cy="5598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0841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4) Give your project a name </a:t>
            </a:r>
            <a:r>
              <a:rPr lang="en-US" dirty="0">
                <a:solidFill>
                  <a:srgbClr val="FF0000"/>
                </a:solidFill>
              </a:rPr>
              <a:t>and</a:t>
            </a:r>
            <a:r>
              <a:rPr lang="en-US" dirty="0"/>
              <a:t> continue</a:t>
            </a:r>
          </a:p>
        </p:txBody>
      </p:sp>
      <p:pic>
        <p:nvPicPr>
          <p:cNvPr id="11" name="Content Placeholder 10">
            <a:extLst>
              <a:ext uri="{FF2B5EF4-FFF2-40B4-BE49-F238E27FC236}">
                <a16:creationId xmlns:a16="http://schemas.microsoft.com/office/drawing/2014/main" id="{16338034-ED39-F659-0291-0776D6B0BCB8}"/>
              </a:ext>
            </a:extLst>
          </p:cNvPr>
          <p:cNvPicPr>
            <a:picLocks noGrp="1" noChangeAspect="1"/>
          </p:cNvPicPr>
          <p:nvPr>
            <p:ph idx="1"/>
          </p:nvPr>
        </p:nvPicPr>
        <p:blipFill>
          <a:blip r:embed="rId2"/>
          <a:stretch/>
        </p:blipFill>
        <p:spPr>
          <a:xfrm>
            <a:off x="3481805" y="2286000"/>
            <a:ext cx="4804527" cy="4022725"/>
          </a:xfrm>
        </p:spPr>
      </p:pic>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432075" y="4959350"/>
            <a:ext cx="3459480" cy="1463675"/>
          </a:xfrm>
        </p:spPr>
        <p:txBody>
          <a:bodyPr/>
          <a:lstStyle/>
          <a:p>
            <a:r>
              <a:rPr lang="en-US" b="0" i="0" dirty="0">
                <a:effectLst/>
                <a:latin typeface="Google Sans"/>
              </a:rPr>
              <a:t>Create a project (Step 1 of 3)</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23" name="Picture 22">
            <a:extLst>
              <a:ext uri="{FF2B5EF4-FFF2-40B4-BE49-F238E27FC236}">
                <a16:creationId xmlns:a16="http://schemas.microsoft.com/office/drawing/2014/main" id="{F0D43FBB-3A44-190F-13D9-A45DC9DE0D80}"/>
              </a:ext>
            </a:extLst>
          </p:cNvPr>
          <p:cNvPicPr>
            <a:picLocks noChangeAspect="1"/>
          </p:cNvPicPr>
          <p:nvPr/>
        </p:nvPicPr>
        <p:blipFill>
          <a:blip r:embed="rId3"/>
          <a:stretch>
            <a:fillRect/>
          </a:stretch>
        </p:blipFill>
        <p:spPr>
          <a:xfrm>
            <a:off x="3870180" y="5722937"/>
            <a:ext cx="1533670" cy="415075"/>
          </a:xfrm>
          <a:prstGeom prst="rect">
            <a:avLst/>
          </a:prstGeom>
        </p:spPr>
      </p:pic>
      <p:cxnSp>
        <p:nvCxnSpPr>
          <p:cNvPr id="24" name="Straight Arrow Connector 23">
            <a:extLst>
              <a:ext uri="{FF2B5EF4-FFF2-40B4-BE49-F238E27FC236}">
                <a16:creationId xmlns:a16="http://schemas.microsoft.com/office/drawing/2014/main" id="{17680548-70E5-D4BF-E6A9-9BEE2E73D4F8}"/>
              </a:ext>
            </a:extLst>
          </p:cNvPr>
          <p:cNvCxnSpPr>
            <a:cxnSpLocks/>
          </p:cNvCxnSpPr>
          <p:nvPr/>
        </p:nvCxnSpPr>
        <p:spPr>
          <a:xfrm flipH="1">
            <a:off x="5554736" y="5921375"/>
            <a:ext cx="903214"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B58B649-3A09-DA06-BBF6-E9CD25122782}"/>
              </a:ext>
            </a:extLst>
          </p:cNvPr>
          <p:cNvSpPr/>
          <p:nvPr/>
        </p:nvSpPr>
        <p:spPr>
          <a:xfrm>
            <a:off x="3822700" y="5651500"/>
            <a:ext cx="1654022" cy="53975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0" name="Rectangle 29">
            <a:extLst>
              <a:ext uri="{FF2B5EF4-FFF2-40B4-BE49-F238E27FC236}">
                <a16:creationId xmlns:a16="http://schemas.microsoft.com/office/drawing/2014/main" id="{C2D019CB-4214-BD3F-034F-DF235A0CA59D}"/>
              </a:ext>
            </a:extLst>
          </p:cNvPr>
          <p:cNvSpPr/>
          <p:nvPr/>
        </p:nvSpPr>
        <p:spPr>
          <a:xfrm>
            <a:off x="3810004" y="4403725"/>
            <a:ext cx="3028946" cy="539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28835444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5) Click Continue</a:t>
            </a:r>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432075" y="4959350"/>
            <a:ext cx="3459480" cy="1463675"/>
          </a:xfrm>
        </p:spPr>
        <p:txBody>
          <a:bodyPr/>
          <a:lstStyle/>
          <a:p>
            <a:r>
              <a:rPr lang="en-US" b="0" i="0" dirty="0">
                <a:effectLst/>
                <a:latin typeface="Google Sans"/>
              </a:rPr>
              <a:t>Create a project (Step 2 of 3)</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7" name="Content Placeholder 6">
            <a:extLst>
              <a:ext uri="{FF2B5EF4-FFF2-40B4-BE49-F238E27FC236}">
                <a16:creationId xmlns:a16="http://schemas.microsoft.com/office/drawing/2014/main" id="{CEB1AE83-F4D7-C3C2-F61A-20ABC6A30592}"/>
              </a:ext>
            </a:extLst>
          </p:cNvPr>
          <p:cNvPicPr>
            <a:picLocks noGrp="1" noChangeAspect="1"/>
          </p:cNvPicPr>
          <p:nvPr>
            <p:ph idx="1"/>
          </p:nvPr>
        </p:nvPicPr>
        <p:blipFill>
          <a:blip r:embed="rId2"/>
          <a:stretch>
            <a:fillRect/>
          </a:stretch>
        </p:blipFill>
        <p:spPr>
          <a:xfrm>
            <a:off x="3890529" y="2286000"/>
            <a:ext cx="3987080" cy="4022725"/>
          </a:xfrm>
        </p:spPr>
      </p:pic>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7164977" y="5172891"/>
            <a:ext cx="0" cy="6008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6544491" y="5832566"/>
            <a:ext cx="1240972" cy="44021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88396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0D2815B-60FB-263F-0FB7-F8BC19C3EF09}"/>
              </a:ext>
            </a:extLst>
          </p:cNvPr>
          <p:cNvPicPr>
            <a:picLocks noGrp="1" noChangeAspect="1"/>
          </p:cNvPicPr>
          <p:nvPr>
            <p:ph idx="1"/>
          </p:nvPr>
        </p:nvPicPr>
        <p:blipFill>
          <a:blip r:embed="rId2"/>
          <a:stretch>
            <a:fillRect/>
          </a:stretch>
        </p:blipFill>
        <p:spPr>
          <a:xfrm>
            <a:off x="3258677" y="2286000"/>
            <a:ext cx="5250784" cy="4022725"/>
          </a:xfrm>
        </p:spPr>
      </p:pic>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6) Configure Google Analytics</a:t>
            </a:r>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432075" y="4959350"/>
            <a:ext cx="3459480" cy="1463675"/>
          </a:xfrm>
        </p:spPr>
        <p:txBody>
          <a:bodyPr/>
          <a:lstStyle/>
          <a:p>
            <a:r>
              <a:rPr lang="en-US" b="0" i="0" dirty="0">
                <a:effectLst/>
                <a:latin typeface="Google Sans"/>
              </a:rPr>
              <a:t>Create a project (Step 3 of 3)</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5886450" y="5948395"/>
            <a:ext cx="8191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6797040" y="5705547"/>
            <a:ext cx="1521460" cy="485697"/>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E3687682-15DB-E70C-F52B-7384D596C92B}"/>
              </a:ext>
            </a:extLst>
          </p:cNvPr>
          <p:cNvSpPr/>
          <p:nvPr/>
        </p:nvSpPr>
        <p:spPr>
          <a:xfrm>
            <a:off x="3594104" y="3952875"/>
            <a:ext cx="2228846" cy="539750"/>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604535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dirty="0"/>
              <a:t>7) Wait</a:t>
            </a: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21" name="Arrow: Right 20">
            <a:extLst>
              <a:ext uri="{FF2B5EF4-FFF2-40B4-BE49-F238E27FC236}">
                <a16:creationId xmlns:a16="http://schemas.microsoft.com/office/drawing/2014/main" id="{B37E032A-6622-C502-7DAE-31A0573C4712}"/>
              </a:ext>
            </a:extLst>
          </p:cNvPr>
          <p:cNvSpPr/>
          <p:nvPr/>
        </p:nvSpPr>
        <p:spPr>
          <a:xfrm>
            <a:off x="3446020"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3BC78AC-7557-3E9C-0F32-5F5431EF11A0}"/>
              </a:ext>
            </a:extLst>
          </p:cNvPr>
          <p:cNvSpPr/>
          <p:nvPr/>
        </p:nvSpPr>
        <p:spPr>
          <a:xfrm>
            <a:off x="7086844"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Wait Pedestrian GIF by WAMU">
            <a:extLst>
              <a:ext uri="{FF2B5EF4-FFF2-40B4-BE49-F238E27FC236}">
                <a16:creationId xmlns:a16="http://schemas.microsoft.com/office/drawing/2014/main" id="{720CEA88-0597-56B0-E68D-6353CA92D0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18770" y="2286000"/>
            <a:ext cx="2262782"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8592331-8577-D7B1-F3C9-7F6F955EC78F}"/>
              </a:ext>
            </a:extLst>
          </p:cNvPr>
          <p:cNvPicPr>
            <a:picLocks noChangeAspect="1"/>
          </p:cNvPicPr>
          <p:nvPr/>
        </p:nvPicPr>
        <p:blipFill>
          <a:blip r:embed="rId3"/>
          <a:stretch>
            <a:fillRect/>
          </a:stretch>
        </p:blipFill>
        <p:spPr>
          <a:xfrm>
            <a:off x="7962512" y="2720754"/>
            <a:ext cx="2781688" cy="3153215"/>
          </a:xfrm>
          <a:prstGeom prst="rect">
            <a:avLst/>
          </a:prstGeom>
        </p:spPr>
      </p:pic>
      <p:pic>
        <p:nvPicPr>
          <p:cNvPr id="28" name="Picture 27">
            <a:extLst>
              <a:ext uri="{FF2B5EF4-FFF2-40B4-BE49-F238E27FC236}">
                <a16:creationId xmlns:a16="http://schemas.microsoft.com/office/drawing/2014/main" id="{784AA009-1D66-E631-481A-EB12E3ACB70E}"/>
              </a:ext>
            </a:extLst>
          </p:cNvPr>
          <p:cNvPicPr>
            <a:picLocks noChangeAspect="1"/>
          </p:cNvPicPr>
          <p:nvPr/>
        </p:nvPicPr>
        <p:blipFill rotWithShape="1">
          <a:blip r:embed="rId4"/>
          <a:srcRect l="21965" t="54509" r="32202" b="38772"/>
          <a:stretch/>
        </p:blipFill>
        <p:spPr>
          <a:xfrm>
            <a:off x="8419732" y="4089472"/>
            <a:ext cx="1905368" cy="234878"/>
          </a:xfrm>
          <a:prstGeom prst="rect">
            <a:avLst/>
          </a:prstGeom>
        </p:spPr>
      </p:pic>
      <p:grpSp>
        <p:nvGrpSpPr>
          <p:cNvPr id="35" name="Group 34">
            <a:extLst>
              <a:ext uri="{FF2B5EF4-FFF2-40B4-BE49-F238E27FC236}">
                <a16:creationId xmlns:a16="http://schemas.microsoft.com/office/drawing/2014/main" id="{2BE1F8C0-544A-E7FB-E590-75F3DA61E5FC}"/>
              </a:ext>
            </a:extLst>
          </p:cNvPr>
          <p:cNvGrpSpPr/>
          <p:nvPr/>
        </p:nvGrpSpPr>
        <p:grpSpPr>
          <a:xfrm>
            <a:off x="4321688" y="3405062"/>
            <a:ext cx="2600688" cy="1800476"/>
            <a:chOff x="4321688" y="3282824"/>
            <a:chExt cx="2600688" cy="1800476"/>
          </a:xfrm>
        </p:grpSpPr>
        <p:pic>
          <p:nvPicPr>
            <p:cNvPr id="33" name="Content Placeholder 6">
              <a:extLst>
                <a:ext uri="{FF2B5EF4-FFF2-40B4-BE49-F238E27FC236}">
                  <a16:creationId xmlns:a16="http://schemas.microsoft.com/office/drawing/2014/main" id="{4F583B38-A162-58EE-CEF9-7AFBB7330CFC}"/>
                </a:ext>
              </a:extLst>
            </p:cNvPr>
            <p:cNvPicPr>
              <a:picLocks noChangeAspect="1"/>
            </p:cNvPicPr>
            <p:nvPr/>
          </p:nvPicPr>
          <p:blipFill>
            <a:blip r:embed="rId5"/>
            <a:stretch>
              <a:fillRect/>
            </a:stretch>
          </p:blipFill>
          <p:spPr>
            <a:xfrm>
              <a:off x="4321688" y="3282824"/>
              <a:ext cx="2600688" cy="1800476"/>
            </a:xfrm>
            <a:prstGeom prst="rect">
              <a:avLst/>
            </a:prstGeom>
          </p:spPr>
        </p:pic>
        <p:pic>
          <p:nvPicPr>
            <p:cNvPr id="34" name="Picture 33">
              <a:extLst>
                <a:ext uri="{FF2B5EF4-FFF2-40B4-BE49-F238E27FC236}">
                  <a16:creationId xmlns:a16="http://schemas.microsoft.com/office/drawing/2014/main" id="{2A034064-3F93-2583-3BF9-31FC6AE8825D}"/>
                </a:ext>
              </a:extLst>
            </p:cNvPr>
            <p:cNvPicPr>
              <a:picLocks noChangeAspect="1"/>
            </p:cNvPicPr>
            <p:nvPr/>
          </p:nvPicPr>
          <p:blipFill rotWithShape="1">
            <a:blip r:embed="rId4"/>
            <a:srcRect l="22013" t="54731" r="32202" b="38772"/>
            <a:stretch/>
          </p:blipFill>
          <p:spPr>
            <a:xfrm>
              <a:off x="4926240" y="4824412"/>
              <a:ext cx="1417410" cy="169123"/>
            </a:xfrm>
            <a:prstGeom prst="rect">
              <a:avLst/>
            </a:prstGeom>
          </p:spPr>
        </p:pic>
      </p:grpSp>
    </p:spTree>
    <p:extLst>
      <p:ext uri="{BB962C8B-B14F-4D97-AF65-F5344CB8AC3E}">
        <p14:creationId xmlns:p14="http://schemas.microsoft.com/office/powerpoint/2010/main" val="35192965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1024128" y="585216"/>
            <a:ext cx="9720072" cy="1336810"/>
          </a:xfrm>
        </p:spPr>
        <p:txBody>
          <a:bodyPr/>
          <a:lstStyle/>
          <a:p>
            <a:r>
              <a:rPr lang="en-US" dirty="0"/>
              <a:t>9) Create a Realtime database</a:t>
            </a:r>
          </a:p>
        </p:txBody>
      </p:sp>
      <p:sp>
        <p:nvSpPr>
          <p:cNvPr id="17" name="TextBox 16">
            <a:extLst>
              <a:ext uri="{FF2B5EF4-FFF2-40B4-BE49-F238E27FC236}">
                <a16:creationId xmlns:a16="http://schemas.microsoft.com/office/drawing/2014/main" id="{C06FCC9B-3677-291E-6A43-58D4F33C84C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30" name="TextBox 29">
            <a:extLst>
              <a:ext uri="{FF2B5EF4-FFF2-40B4-BE49-F238E27FC236}">
                <a16:creationId xmlns:a16="http://schemas.microsoft.com/office/drawing/2014/main" id="{7520C3C5-5C69-3D82-DE5E-5A96AC5DF1DA}"/>
              </a:ext>
            </a:extLst>
          </p:cNvPr>
          <p:cNvSpPr txBox="1"/>
          <p:nvPr/>
        </p:nvSpPr>
        <p:spPr>
          <a:xfrm>
            <a:off x="945331" y="2038656"/>
            <a:ext cx="10301338" cy="361637"/>
          </a:xfrm>
          <a:prstGeom prst="rect">
            <a:avLst/>
          </a:prstGeom>
          <a:noFill/>
        </p:spPr>
        <p:txBody>
          <a:bodyPr wrap="square" rtlCol="0">
            <a:spAutoFit/>
          </a:bodyPr>
          <a:lstStyle/>
          <a:p>
            <a:r>
              <a:rPr lang="en-US" sz="1750" dirty="0"/>
              <a:t>From “</a:t>
            </a:r>
            <a:r>
              <a:rPr lang="en-US" sz="1750" b="1" dirty="0">
                <a:solidFill>
                  <a:schemeClr val="accent1"/>
                </a:solidFill>
              </a:rPr>
              <a:t>Project categories</a:t>
            </a:r>
            <a:r>
              <a:rPr lang="en-US" sz="1750" dirty="0"/>
              <a:t>”, under “</a:t>
            </a:r>
            <a:r>
              <a:rPr lang="en-US" sz="1750" b="1" dirty="0">
                <a:solidFill>
                  <a:srgbClr val="FFA500"/>
                </a:solidFill>
              </a:rPr>
              <a:t>BUILD</a:t>
            </a:r>
            <a:r>
              <a:rPr lang="en-US" sz="1750" dirty="0"/>
              <a:t>” dropdown menu, </a:t>
            </a:r>
            <a:r>
              <a:rPr lang="en-US" sz="1750" b="1" dirty="0">
                <a:solidFill>
                  <a:srgbClr val="00CC00"/>
                </a:solidFill>
              </a:rPr>
              <a:t>select</a:t>
            </a:r>
            <a:r>
              <a:rPr lang="en-US" sz="1750" dirty="0"/>
              <a:t> “</a:t>
            </a:r>
            <a:r>
              <a:rPr lang="en-US" sz="1750" b="1" dirty="0">
                <a:solidFill>
                  <a:srgbClr val="00CC00"/>
                </a:solidFill>
              </a:rPr>
              <a:t>Realtime Database</a:t>
            </a:r>
            <a:r>
              <a:rPr lang="en-US" sz="1750" dirty="0"/>
              <a:t>”, </a:t>
            </a:r>
            <a:r>
              <a:rPr lang="en-US" sz="1750" b="1" dirty="0">
                <a:solidFill>
                  <a:srgbClr val="FF0000"/>
                </a:solidFill>
              </a:rPr>
              <a:t>Click</a:t>
            </a:r>
            <a:r>
              <a:rPr lang="en-US" sz="1750" dirty="0"/>
              <a:t> “</a:t>
            </a:r>
            <a:r>
              <a:rPr lang="en-US" sz="1750" b="1" dirty="0">
                <a:solidFill>
                  <a:srgbClr val="FF0000"/>
                </a:solidFill>
              </a:rPr>
              <a:t>Create Database</a:t>
            </a:r>
            <a:r>
              <a:rPr lang="en-US" sz="1750" dirty="0"/>
              <a:t>”</a:t>
            </a:r>
          </a:p>
        </p:txBody>
      </p:sp>
      <p:grpSp>
        <p:nvGrpSpPr>
          <p:cNvPr id="60" name="Group 59">
            <a:extLst>
              <a:ext uri="{FF2B5EF4-FFF2-40B4-BE49-F238E27FC236}">
                <a16:creationId xmlns:a16="http://schemas.microsoft.com/office/drawing/2014/main" id="{E3D71863-17E4-C648-B714-E548590BA941}"/>
              </a:ext>
            </a:extLst>
          </p:cNvPr>
          <p:cNvGrpSpPr/>
          <p:nvPr/>
        </p:nvGrpSpPr>
        <p:grpSpPr>
          <a:xfrm>
            <a:off x="223547" y="2516923"/>
            <a:ext cx="11321233" cy="2873716"/>
            <a:chOff x="223547" y="2516923"/>
            <a:chExt cx="11321233" cy="2873716"/>
          </a:xfrm>
        </p:grpSpPr>
        <p:grpSp>
          <p:nvGrpSpPr>
            <p:cNvPr id="53" name="Group 52">
              <a:extLst>
                <a:ext uri="{FF2B5EF4-FFF2-40B4-BE49-F238E27FC236}">
                  <a16:creationId xmlns:a16="http://schemas.microsoft.com/office/drawing/2014/main" id="{46828DCE-0641-82B0-1A8B-CD94CF8009E7}"/>
                </a:ext>
              </a:extLst>
            </p:cNvPr>
            <p:cNvGrpSpPr/>
            <p:nvPr/>
          </p:nvGrpSpPr>
          <p:grpSpPr>
            <a:xfrm>
              <a:off x="1985428" y="2516923"/>
              <a:ext cx="5213733" cy="2873716"/>
              <a:chOff x="2022886" y="2516923"/>
              <a:chExt cx="5213733" cy="2873716"/>
            </a:xfrm>
          </p:grpSpPr>
          <p:grpSp>
            <p:nvGrpSpPr>
              <p:cNvPr id="38" name="Group 37">
                <a:extLst>
                  <a:ext uri="{FF2B5EF4-FFF2-40B4-BE49-F238E27FC236}">
                    <a16:creationId xmlns:a16="http://schemas.microsoft.com/office/drawing/2014/main" id="{A25CD757-279B-BC8C-AF28-484F8A6F862B}"/>
                  </a:ext>
                </a:extLst>
              </p:cNvPr>
              <p:cNvGrpSpPr/>
              <p:nvPr/>
            </p:nvGrpSpPr>
            <p:grpSpPr>
              <a:xfrm>
                <a:off x="2022886" y="2516923"/>
                <a:ext cx="5213733" cy="2873716"/>
                <a:chOff x="3633009" y="2516923"/>
                <a:chExt cx="5213733" cy="2873716"/>
              </a:xfrm>
            </p:grpSpPr>
            <p:pic>
              <p:nvPicPr>
                <p:cNvPr id="36" name="Picture 35">
                  <a:extLst>
                    <a:ext uri="{FF2B5EF4-FFF2-40B4-BE49-F238E27FC236}">
                      <a16:creationId xmlns:a16="http://schemas.microsoft.com/office/drawing/2014/main" id="{5FB94B52-13EF-C09A-04E2-0ACEA455F7C8}"/>
                    </a:ext>
                  </a:extLst>
                </p:cNvPr>
                <p:cNvPicPr>
                  <a:picLocks noChangeAspect="1"/>
                </p:cNvPicPr>
                <p:nvPr/>
              </p:nvPicPr>
              <p:blipFill rotWithShape="1">
                <a:blip r:embed="rId3"/>
                <a:srcRect r="6270"/>
                <a:stretch/>
              </p:blipFill>
              <p:spPr>
                <a:xfrm>
                  <a:off x="3633009" y="2516923"/>
                  <a:ext cx="5213733" cy="2873716"/>
                </a:xfrm>
                <a:prstGeom prst="rect">
                  <a:avLst/>
                </a:prstGeom>
              </p:spPr>
            </p:pic>
            <p:sp>
              <p:nvSpPr>
                <p:cNvPr id="18" name="Rectangle 17">
                  <a:extLst>
                    <a:ext uri="{FF2B5EF4-FFF2-40B4-BE49-F238E27FC236}">
                      <a16:creationId xmlns:a16="http://schemas.microsoft.com/office/drawing/2014/main" id="{FEAE35B4-6C43-A9C0-34C7-C4F20E0EF1D9}"/>
                    </a:ext>
                  </a:extLst>
                </p:cNvPr>
                <p:cNvSpPr/>
                <p:nvPr/>
              </p:nvSpPr>
              <p:spPr>
                <a:xfrm>
                  <a:off x="3704071" y="5074783"/>
                  <a:ext cx="867929" cy="163785"/>
                </a:xfrm>
                <a:prstGeom prst="rect">
                  <a:avLst/>
                </a:prstGeom>
                <a:noFill/>
                <a:ln w="381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BBB8-974F-1CCC-7C98-22C9183E052A}"/>
                    </a:ext>
                  </a:extLst>
                </p:cNvPr>
                <p:cNvSpPr/>
                <p:nvPr/>
              </p:nvSpPr>
              <p:spPr>
                <a:xfrm>
                  <a:off x="3704072" y="4418422"/>
                  <a:ext cx="249201" cy="209006"/>
                </a:xfrm>
                <a:prstGeom prst="rect">
                  <a:avLst/>
                </a:prstGeom>
                <a:noFill/>
                <a:ln w="127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0BA9CC5-3409-B7F9-C4E1-74F4B57DCA8B}"/>
                    </a:ext>
                  </a:extLst>
                </p:cNvPr>
                <p:cNvCxnSpPr>
                  <a:cxnSpLocks/>
                </p:cNvCxnSpPr>
                <p:nvPr/>
              </p:nvCxnSpPr>
              <p:spPr>
                <a:xfrm flipH="1">
                  <a:off x="4645585" y="5156675"/>
                  <a:ext cx="472515"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48337F1-4D0E-0708-5D85-404CACC76D0A}"/>
                    </a:ext>
                  </a:extLst>
                </p:cNvPr>
                <p:cNvSpPr/>
                <p:nvPr/>
              </p:nvSpPr>
              <p:spPr>
                <a:xfrm>
                  <a:off x="3704071" y="4210527"/>
                  <a:ext cx="587829" cy="163784"/>
                </a:xfrm>
                <a:prstGeom prst="rect">
                  <a:avLst/>
                </a:prstGeom>
                <a:noFill/>
                <a:ln w="127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662791F6-C211-67C5-5C8B-160255141767}"/>
                  </a:ext>
                </a:extLst>
              </p:cNvPr>
              <p:cNvPicPr>
                <a:picLocks noChangeAspect="1"/>
              </p:cNvPicPr>
              <p:nvPr/>
            </p:nvPicPr>
            <p:blipFill rotWithShape="1">
              <a:blip r:embed="rId4"/>
              <a:srcRect l="22013" t="54731" r="32202" b="38772"/>
              <a:stretch/>
            </p:blipFill>
            <p:spPr>
              <a:xfrm>
                <a:off x="3325650" y="2555023"/>
                <a:ext cx="833210" cy="99417"/>
              </a:xfrm>
              <a:prstGeom prst="rect">
                <a:avLst/>
              </a:prstGeom>
            </p:spPr>
          </p:pic>
        </p:grpSp>
        <p:grpSp>
          <p:nvGrpSpPr>
            <p:cNvPr id="54" name="Group 53">
              <a:extLst>
                <a:ext uri="{FF2B5EF4-FFF2-40B4-BE49-F238E27FC236}">
                  <a16:creationId xmlns:a16="http://schemas.microsoft.com/office/drawing/2014/main" id="{C25EE128-D05B-FCE7-3E79-FD05E41092FE}"/>
                </a:ext>
              </a:extLst>
            </p:cNvPr>
            <p:cNvGrpSpPr/>
            <p:nvPr/>
          </p:nvGrpSpPr>
          <p:grpSpPr>
            <a:xfrm>
              <a:off x="223547" y="2516923"/>
              <a:ext cx="1630157" cy="2873716"/>
              <a:chOff x="302225" y="2516923"/>
              <a:chExt cx="1630157" cy="2873716"/>
            </a:xfrm>
          </p:grpSpPr>
          <p:pic>
            <p:nvPicPr>
              <p:cNvPr id="25" name="Picture 24">
                <a:extLst>
                  <a:ext uri="{FF2B5EF4-FFF2-40B4-BE49-F238E27FC236}">
                    <a16:creationId xmlns:a16="http://schemas.microsoft.com/office/drawing/2014/main" id="{46E77E1E-685B-6D8C-BB8D-154D4C8809C9}"/>
                  </a:ext>
                </a:extLst>
              </p:cNvPr>
              <p:cNvPicPr>
                <a:picLocks noChangeAspect="1"/>
              </p:cNvPicPr>
              <p:nvPr/>
            </p:nvPicPr>
            <p:blipFill>
              <a:blip r:embed="rId5"/>
              <a:stretch>
                <a:fillRect/>
              </a:stretch>
            </p:blipFill>
            <p:spPr>
              <a:xfrm>
                <a:off x="302225" y="2516923"/>
                <a:ext cx="1630157" cy="2873716"/>
              </a:xfrm>
              <a:prstGeom prst="rect">
                <a:avLst/>
              </a:prstGeom>
            </p:spPr>
          </p:pic>
          <p:cxnSp>
            <p:nvCxnSpPr>
              <p:cNvPr id="27" name="Straight Arrow Connector 26">
                <a:extLst>
                  <a:ext uri="{FF2B5EF4-FFF2-40B4-BE49-F238E27FC236}">
                    <a16:creationId xmlns:a16="http://schemas.microsoft.com/office/drawing/2014/main" id="{9AD9A122-2D7A-010C-7561-E48303FA1A73}"/>
                  </a:ext>
                </a:extLst>
              </p:cNvPr>
              <p:cNvCxnSpPr>
                <a:cxnSpLocks/>
              </p:cNvCxnSpPr>
              <p:nvPr/>
            </p:nvCxnSpPr>
            <p:spPr>
              <a:xfrm flipH="1">
                <a:off x="1235711" y="4045313"/>
                <a:ext cx="58782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DB50C2-6062-6152-80CA-5AA49C4F8A5F}"/>
                  </a:ext>
                </a:extLst>
              </p:cNvPr>
              <p:cNvSpPr/>
              <p:nvPr/>
            </p:nvSpPr>
            <p:spPr>
              <a:xfrm>
                <a:off x="414746" y="3963421"/>
                <a:ext cx="730461" cy="163784"/>
              </a:xfrm>
              <a:prstGeom prst="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Rectangle 28">
                <a:extLst>
                  <a:ext uri="{FF2B5EF4-FFF2-40B4-BE49-F238E27FC236}">
                    <a16:creationId xmlns:a16="http://schemas.microsoft.com/office/drawing/2014/main" id="{B9AE0404-8F47-C156-D3F9-EBC1E85FE714}"/>
                  </a:ext>
                </a:extLst>
              </p:cNvPr>
              <p:cNvSpPr/>
              <p:nvPr/>
            </p:nvSpPr>
            <p:spPr>
              <a:xfrm>
                <a:off x="414746" y="4247969"/>
                <a:ext cx="317865" cy="209006"/>
              </a:xfrm>
              <a:prstGeom prst="rect">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98AF91C-87AD-03DC-A127-42B34BB7D8F8}"/>
                  </a:ext>
                </a:extLst>
              </p:cNvPr>
              <p:cNvCxnSpPr>
                <a:cxnSpLocks/>
              </p:cNvCxnSpPr>
              <p:nvPr/>
            </p:nvCxnSpPr>
            <p:spPr>
              <a:xfrm>
                <a:off x="1658622" y="4247969"/>
                <a:ext cx="0" cy="24783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4A7A076-D969-10CB-E1E7-4E708A73C095}"/>
                </a:ext>
              </a:extLst>
            </p:cNvPr>
            <p:cNvGrpSpPr/>
            <p:nvPr/>
          </p:nvGrpSpPr>
          <p:grpSpPr>
            <a:xfrm>
              <a:off x="7330885" y="2516923"/>
              <a:ext cx="4213895" cy="2873716"/>
              <a:chOff x="7330885" y="2516923"/>
              <a:chExt cx="4213895" cy="2873716"/>
            </a:xfrm>
          </p:grpSpPr>
          <p:pic>
            <p:nvPicPr>
              <p:cNvPr id="43" name="Picture 42">
                <a:extLst>
                  <a:ext uri="{FF2B5EF4-FFF2-40B4-BE49-F238E27FC236}">
                    <a16:creationId xmlns:a16="http://schemas.microsoft.com/office/drawing/2014/main" id="{634FEC98-7255-2193-BEFA-6B7114FDBA2B}"/>
                  </a:ext>
                </a:extLst>
              </p:cNvPr>
              <p:cNvPicPr>
                <a:picLocks noChangeAspect="1"/>
              </p:cNvPicPr>
              <p:nvPr/>
            </p:nvPicPr>
            <p:blipFill>
              <a:blip r:embed="rId6"/>
              <a:stretch>
                <a:fillRect/>
              </a:stretch>
            </p:blipFill>
            <p:spPr>
              <a:xfrm>
                <a:off x="7330885" y="2516923"/>
                <a:ext cx="4213895" cy="2873716"/>
              </a:xfrm>
              <a:prstGeom prst="rect">
                <a:avLst/>
              </a:prstGeom>
            </p:spPr>
          </p:pic>
          <p:sp>
            <p:nvSpPr>
              <p:cNvPr id="46" name="Rectangle: Rounded Corners 45">
                <a:extLst>
                  <a:ext uri="{FF2B5EF4-FFF2-40B4-BE49-F238E27FC236}">
                    <a16:creationId xmlns:a16="http://schemas.microsoft.com/office/drawing/2014/main" id="{228F92A3-251A-BB46-3E37-D8DAB55A3BDF}"/>
                  </a:ext>
                </a:extLst>
              </p:cNvPr>
              <p:cNvSpPr/>
              <p:nvPr/>
            </p:nvSpPr>
            <p:spPr>
              <a:xfrm>
                <a:off x="9116505" y="4146255"/>
                <a:ext cx="1142999"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891BB3E-2E74-E871-D347-90ACA1F55B5E}"/>
                  </a:ext>
                </a:extLst>
              </p:cNvPr>
              <p:cNvCxnSpPr>
                <a:cxnSpLocks/>
              </p:cNvCxnSpPr>
              <p:nvPr/>
            </p:nvCxnSpPr>
            <p:spPr>
              <a:xfrm flipH="1">
                <a:off x="10399205" y="4352775"/>
                <a:ext cx="8380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DA1EFDC-FC1F-1358-7C7F-0DD0F3F165AF}"/>
                  </a:ext>
                </a:extLst>
              </p:cNvPr>
              <p:cNvPicPr>
                <a:picLocks noChangeAspect="1"/>
              </p:cNvPicPr>
              <p:nvPr/>
            </p:nvPicPr>
            <p:blipFill rotWithShape="1">
              <a:blip r:embed="rId4"/>
              <a:srcRect l="22013" t="54731" r="32202" b="38772"/>
              <a:stretch/>
            </p:blipFill>
            <p:spPr>
              <a:xfrm>
                <a:off x="9160955" y="2583222"/>
                <a:ext cx="1193746" cy="142435"/>
              </a:xfrm>
              <a:prstGeom prst="rect">
                <a:avLst/>
              </a:prstGeom>
            </p:spPr>
          </p:pic>
        </p:grpSp>
      </p:grpSp>
    </p:spTree>
    <p:extLst>
      <p:ext uri="{BB962C8B-B14F-4D97-AF65-F5344CB8AC3E}">
        <p14:creationId xmlns:p14="http://schemas.microsoft.com/office/powerpoint/2010/main" val="6655949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1 of 2)</a:t>
            </a:r>
          </a:p>
        </p:txBody>
      </p:sp>
      <p:pic>
        <p:nvPicPr>
          <p:cNvPr id="5" name="Content Placeholder 4">
            <a:extLst>
              <a:ext uri="{FF2B5EF4-FFF2-40B4-BE49-F238E27FC236}">
                <a16:creationId xmlns:a16="http://schemas.microsoft.com/office/drawing/2014/main" id="{A4EBDA61-5DAD-0D7F-5929-A6A703649545}"/>
              </a:ext>
            </a:extLst>
          </p:cNvPr>
          <p:cNvPicPr>
            <a:picLocks noGrp="1" noChangeAspect="1"/>
          </p:cNvPicPr>
          <p:nvPr>
            <p:ph idx="1"/>
          </p:nvPr>
        </p:nvPicPr>
        <p:blipFill>
          <a:blip r:embed="rId3"/>
          <a:stretch>
            <a:fillRect/>
          </a:stretch>
        </p:blipFill>
        <p:spPr>
          <a:xfrm>
            <a:off x="1987800" y="2439728"/>
            <a:ext cx="7792537" cy="3715268"/>
          </a:xfrm>
        </p:spPr>
      </p:pic>
      <p:sp>
        <p:nvSpPr>
          <p:cNvPr id="17" name="TextBox 16">
            <a:extLst>
              <a:ext uri="{FF2B5EF4-FFF2-40B4-BE49-F238E27FC236}">
                <a16:creationId xmlns:a16="http://schemas.microsoft.com/office/drawing/2014/main" id="{C06FCC9B-3677-291E-6A43-58D4F33C84C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6" name="TextBox 5">
            <a:extLst>
              <a:ext uri="{FF2B5EF4-FFF2-40B4-BE49-F238E27FC236}">
                <a16:creationId xmlns:a16="http://schemas.microsoft.com/office/drawing/2014/main" id="{9E467B60-640C-036C-B4A5-36451E7C23A5}"/>
              </a:ext>
            </a:extLst>
          </p:cNvPr>
          <p:cNvSpPr txBox="1"/>
          <p:nvPr/>
        </p:nvSpPr>
        <p:spPr>
          <a:xfrm>
            <a:off x="3193346" y="2077614"/>
            <a:ext cx="5873083" cy="369332"/>
          </a:xfrm>
          <a:prstGeom prst="rect">
            <a:avLst/>
          </a:prstGeom>
          <a:noFill/>
        </p:spPr>
        <p:txBody>
          <a:bodyPr wrap="none" rtlCol="0">
            <a:spAutoFit/>
          </a:bodyPr>
          <a:lstStyle/>
          <a:p>
            <a:r>
              <a:rPr lang="en-US" b="1" dirty="0">
                <a:solidFill>
                  <a:srgbClr val="00CC00"/>
                </a:solidFill>
              </a:rPr>
              <a:t>Select</a:t>
            </a:r>
            <a:r>
              <a:rPr lang="en-US" dirty="0"/>
              <a:t> the </a:t>
            </a:r>
            <a:r>
              <a:rPr lang="en-US" sz="1800" b="1" dirty="0">
                <a:solidFill>
                  <a:srgbClr val="00CC00"/>
                </a:solidFill>
              </a:rPr>
              <a:t>region</a:t>
            </a:r>
            <a:r>
              <a:rPr lang="en-US" dirty="0"/>
              <a:t> that best suits your location and </a:t>
            </a:r>
            <a:r>
              <a:rPr lang="en-US" b="1" dirty="0">
                <a:solidFill>
                  <a:srgbClr val="FF0000"/>
                </a:solidFill>
              </a:rPr>
              <a:t>click</a:t>
            </a:r>
            <a:r>
              <a:rPr lang="en-US" dirty="0"/>
              <a:t> “</a:t>
            </a:r>
            <a:r>
              <a:rPr lang="en-US" b="1" dirty="0">
                <a:solidFill>
                  <a:srgbClr val="FF0000"/>
                </a:solidFill>
              </a:rPr>
              <a:t>Next</a:t>
            </a:r>
            <a:r>
              <a:rPr lang="en-US" dirty="0"/>
              <a:t>”</a:t>
            </a:r>
          </a:p>
        </p:txBody>
      </p:sp>
      <p:cxnSp>
        <p:nvCxnSpPr>
          <p:cNvPr id="10" name="Straight Arrow Connector 9">
            <a:extLst>
              <a:ext uri="{FF2B5EF4-FFF2-40B4-BE49-F238E27FC236}">
                <a16:creationId xmlns:a16="http://schemas.microsoft.com/office/drawing/2014/main" id="{796D08EB-A0B4-D79F-9286-7A5EF40004A5}"/>
              </a:ext>
            </a:extLst>
          </p:cNvPr>
          <p:cNvCxnSpPr>
            <a:cxnSpLocks/>
          </p:cNvCxnSpPr>
          <p:nvPr/>
        </p:nvCxnSpPr>
        <p:spPr>
          <a:xfrm flipH="1">
            <a:off x="6096000" y="4616767"/>
            <a:ext cx="7239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992709-1128-7B3C-79C1-DBD105A8F418}"/>
              </a:ext>
            </a:extLst>
          </p:cNvPr>
          <p:cNvCxnSpPr>
            <a:cxnSpLocks/>
          </p:cNvCxnSpPr>
          <p:nvPr/>
        </p:nvCxnSpPr>
        <p:spPr>
          <a:xfrm>
            <a:off x="9247727" y="4679950"/>
            <a:ext cx="0" cy="774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4A4DDD-B4F2-3756-3945-174965C1645C}"/>
              </a:ext>
            </a:extLst>
          </p:cNvPr>
          <p:cNvSpPr/>
          <p:nvPr/>
        </p:nvSpPr>
        <p:spPr>
          <a:xfrm>
            <a:off x="2178056" y="4411055"/>
            <a:ext cx="3778237" cy="411424"/>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B0B7BAD-5036-69D5-8D29-F6EEF53239FC}"/>
              </a:ext>
            </a:extLst>
          </p:cNvPr>
          <p:cNvSpPr/>
          <p:nvPr/>
        </p:nvSpPr>
        <p:spPr>
          <a:xfrm>
            <a:off x="8900605" y="5507740"/>
            <a:ext cx="694245"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2 of 2)</a:t>
            </a:r>
          </a:p>
        </p:txBody>
      </p:sp>
      <p:sp>
        <p:nvSpPr>
          <p:cNvPr id="3" name="Text Placeholder 2">
            <a:extLst>
              <a:ext uri="{FF2B5EF4-FFF2-40B4-BE49-F238E27FC236}">
                <a16:creationId xmlns:a16="http://schemas.microsoft.com/office/drawing/2014/main" id="{81744E96-C598-CD93-DCD1-0F0BFF47D886}"/>
              </a:ext>
            </a:extLst>
          </p:cNvPr>
          <p:cNvSpPr>
            <a:spLocks noGrp="1"/>
          </p:cNvSpPr>
          <p:nvPr>
            <p:ph type="body" idx="1"/>
          </p:nvPr>
        </p:nvSpPr>
        <p:spPr>
          <a:xfrm>
            <a:off x="1023938" y="2174872"/>
            <a:ext cx="4754880" cy="822960"/>
          </a:xfrm>
        </p:spPr>
        <p:txBody>
          <a:bodyPr/>
          <a:lstStyle/>
          <a:p>
            <a:r>
              <a:rPr lang="en-US" dirty="0">
                <a:solidFill>
                  <a:schemeClr val="tx1"/>
                </a:solidFill>
              </a:rPr>
              <a:t>Start in </a:t>
            </a:r>
            <a:r>
              <a:rPr lang="en-US" b="1" dirty="0"/>
              <a:t>locked mode</a:t>
            </a:r>
          </a:p>
        </p:txBody>
      </p:sp>
      <p:sp>
        <p:nvSpPr>
          <p:cNvPr id="4" name="Text Placeholder 3">
            <a:extLst>
              <a:ext uri="{FF2B5EF4-FFF2-40B4-BE49-F238E27FC236}">
                <a16:creationId xmlns:a16="http://schemas.microsoft.com/office/drawing/2014/main" id="{0165DDCE-E923-AEE7-4FC2-5000896230C6}"/>
              </a:ext>
            </a:extLst>
          </p:cNvPr>
          <p:cNvSpPr>
            <a:spLocks noGrp="1"/>
          </p:cNvSpPr>
          <p:nvPr>
            <p:ph type="body" sz="quarter" idx="3"/>
          </p:nvPr>
        </p:nvSpPr>
        <p:spPr>
          <a:xfrm>
            <a:off x="5991225" y="2169955"/>
            <a:ext cx="4754880" cy="822960"/>
          </a:xfrm>
        </p:spPr>
        <p:txBody>
          <a:bodyPr/>
          <a:lstStyle/>
          <a:p>
            <a:r>
              <a:rPr lang="en-US" dirty="0">
                <a:solidFill>
                  <a:schemeClr val="tx1"/>
                </a:solidFill>
              </a:rPr>
              <a:t>Start in </a:t>
            </a:r>
            <a:r>
              <a:rPr lang="en-US" b="1" dirty="0"/>
              <a:t>test mode</a:t>
            </a:r>
          </a:p>
        </p:txBody>
      </p:sp>
      <p:pic>
        <p:nvPicPr>
          <p:cNvPr id="18" name="Content Placeholder 17">
            <a:extLst>
              <a:ext uri="{FF2B5EF4-FFF2-40B4-BE49-F238E27FC236}">
                <a16:creationId xmlns:a16="http://schemas.microsoft.com/office/drawing/2014/main" id="{6DD3D5B3-6E85-8707-6437-0FFE3B109DA8}"/>
              </a:ext>
            </a:extLst>
          </p:cNvPr>
          <p:cNvPicPr>
            <a:picLocks noGrp="1" noChangeAspect="1"/>
          </p:cNvPicPr>
          <p:nvPr>
            <p:ph sz="quarter" idx="4"/>
          </p:nvPr>
        </p:nvPicPr>
        <p:blipFill>
          <a:blip r:embed="rId3"/>
          <a:stretch>
            <a:fillRect/>
          </a:stretch>
        </p:blipFill>
        <p:spPr>
          <a:xfrm>
            <a:off x="5991225" y="3085532"/>
            <a:ext cx="4754563" cy="3196933"/>
          </a:xfrm>
        </p:spPr>
      </p:pic>
      <p:sp>
        <p:nvSpPr>
          <p:cNvPr id="17" name="TextBox 16">
            <a:extLst>
              <a:ext uri="{FF2B5EF4-FFF2-40B4-BE49-F238E27FC236}">
                <a16:creationId xmlns:a16="http://schemas.microsoft.com/office/drawing/2014/main" id="{C06FCC9B-3677-291E-6A43-58D4F33C84C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pic>
        <p:nvPicPr>
          <p:cNvPr id="15" name="Content Placeholder 14">
            <a:extLst>
              <a:ext uri="{FF2B5EF4-FFF2-40B4-BE49-F238E27FC236}">
                <a16:creationId xmlns:a16="http://schemas.microsoft.com/office/drawing/2014/main" id="{EC4FCC92-6EC6-B2BC-D21A-6848AB2A431A}"/>
              </a:ext>
            </a:extLst>
          </p:cNvPr>
          <p:cNvPicPr>
            <a:picLocks noGrp="1" noChangeAspect="1"/>
          </p:cNvPicPr>
          <p:nvPr>
            <p:ph sz="half" idx="2"/>
          </p:nvPr>
        </p:nvPicPr>
        <p:blipFill>
          <a:blip r:embed="rId4"/>
          <a:stretch>
            <a:fillRect/>
          </a:stretch>
        </p:blipFill>
        <p:spPr>
          <a:xfrm>
            <a:off x="1023938" y="3085532"/>
            <a:ext cx="4754562" cy="3187252"/>
          </a:xfrm>
        </p:spPr>
      </p:pic>
    </p:spTree>
    <p:extLst>
      <p:ext uri="{BB962C8B-B14F-4D97-AF65-F5344CB8AC3E}">
        <p14:creationId xmlns:p14="http://schemas.microsoft.com/office/powerpoint/2010/main" val="2351579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3200" b="0" i="0" dirty="0">
                <a:solidFill>
                  <a:srgbClr val="FF0000"/>
                </a:solidFill>
                <a:effectLst/>
                <a:latin typeface="Söhne"/>
              </a:rPr>
              <a:t>EPIC Fail:</a:t>
            </a:r>
            <a:r>
              <a:rPr lang="en-US" sz="3200" b="0" i="0" dirty="0">
                <a:solidFill>
                  <a:srgbClr val="ECECEC"/>
                </a:solidFill>
                <a:effectLst/>
                <a:latin typeface="Söhne"/>
              </a:rPr>
              <a:t> Watch What Happened When I Tried Playing with RFID!</a:t>
            </a:r>
            <a:endParaRPr lang="en-US" sz="32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2541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BC53E6-D75E-CBA9-5D30-9387FDE7A0DC}"/>
              </a:ext>
            </a:extLst>
          </p:cNvPr>
          <p:cNvSpPr>
            <a:spLocks noGrp="1"/>
          </p:cNvSpPr>
          <p:nvPr>
            <p:ph type="title"/>
          </p:nvPr>
        </p:nvSpPr>
        <p:spPr/>
        <p:txBody>
          <a:bodyPr/>
          <a:lstStyle/>
          <a:p>
            <a:r>
              <a:rPr lang="en-US" dirty="0"/>
              <a:t>11) Edit Rules (</a:t>
            </a:r>
            <a:r>
              <a:rPr lang="en-US" dirty="0">
                <a:solidFill>
                  <a:schemeClr val="tx1"/>
                </a:solidFill>
              </a:rPr>
              <a:t>If started in </a:t>
            </a:r>
            <a:r>
              <a:rPr lang="en-US" b="1" dirty="0"/>
              <a:t>locked mode)</a:t>
            </a:r>
            <a:endParaRPr lang="en-US" dirty="0"/>
          </a:p>
        </p:txBody>
      </p:sp>
      <p:sp>
        <p:nvSpPr>
          <p:cNvPr id="17" name="Text Placeholder 16">
            <a:extLst>
              <a:ext uri="{FF2B5EF4-FFF2-40B4-BE49-F238E27FC236}">
                <a16:creationId xmlns:a16="http://schemas.microsoft.com/office/drawing/2014/main" id="{16E99370-36D8-89CB-7367-FDE1E7CB1638}"/>
              </a:ext>
            </a:extLst>
          </p:cNvPr>
          <p:cNvSpPr>
            <a:spLocks noGrp="1"/>
          </p:cNvSpPr>
          <p:nvPr>
            <p:ph type="body" idx="1"/>
          </p:nvPr>
        </p:nvSpPr>
        <p:spPr/>
        <p:txBody>
          <a:bodyPr/>
          <a:lstStyle/>
          <a:p>
            <a:r>
              <a:rPr lang="en-US" dirty="0">
                <a:solidFill>
                  <a:schemeClr val="tx1"/>
                </a:solidFill>
              </a:rPr>
              <a:t>Go to the “</a:t>
            </a:r>
            <a:r>
              <a:rPr lang="en-US" dirty="0">
                <a:solidFill>
                  <a:srgbClr val="00CC00"/>
                </a:solidFill>
              </a:rPr>
              <a:t>Rules</a:t>
            </a:r>
            <a:r>
              <a:rPr lang="en-US" dirty="0">
                <a:solidFill>
                  <a:schemeClr val="tx1"/>
                </a:solidFill>
              </a:rPr>
              <a:t>” tab</a:t>
            </a:r>
          </a:p>
        </p:txBody>
      </p:sp>
      <p:pic>
        <p:nvPicPr>
          <p:cNvPr id="14" name="Content Placeholder 13">
            <a:extLst>
              <a:ext uri="{FF2B5EF4-FFF2-40B4-BE49-F238E27FC236}">
                <a16:creationId xmlns:a16="http://schemas.microsoft.com/office/drawing/2014/main" id="{17FBC9C7-511F-130B-67BF-AAF0C3576EAE}"/>
              </a:ext>
            </a:extLst>
          </p:cNvPr>
          <p:cNvPicPr>
            <a:picLocks noGrp="1" noChangeAspect="1"/>
          </p:cNvPicPr>
          <p:nvPr>
            <p:ph sz="half" idx="2"/>
          </p:nvPr>
        </p:nvPicPr>
        <p:blipFill>
          <a:blip r:embed="rId3"/>
          <a:stretch>
            <a:fillRect/>
          </a:stretch>
        </p:blipFill>
        <p:spPr>
          <a:xfrm>
            <a:off x="1023938" y="3335677"/>
            <a:ext cx="4754562" cy="2604409"/>
          </a:xfrm>
        </p:spPr>
      </p:pic>
      <p:sp>
        <p:nvSpPr>
          <p:cNvPr id="18" name="Text Placeholder 17">
            <a:extLst>
              <a:ext uri="{FF2B5EF4-FFF2-40B4-BE49-F238E27FC236}">
                <a16:creationId xmlns:a16="http://schemas.microsoft.com/office/drawing/2014/main" id="{F3FBDA13-50B7-396C-E54E-4981A952A50D}"/>
              </a:ext>
            </a:extLst>
          </p:cNvPr>
          <p:cNvSpPr>
            <a:spLocks noGrp="1"/>
          </p:cNvSpPr>
          <p:nvPr>
            <p:ph type="body" sz="quarter" idx="3"/>
          </p:nvPr>
        </p:nvSpPr>
        <p:spPr/>
        <p:txBody>
          <a:bodyPr/>
          <a:lstStyle/>
          <a:p>
            <a:r>
              <a:rPr lang="en-US" dirty="0">
                <a:solidFill>
                  <a:schemeClr val="tx1"/>
                </a:solidFill>
              </a:rPr>
              <a:t>Change</a:t>
            </a:r>
            <a:r>
              <a:rPr lang="en-US" dirty="0"/>
              <a:t> </a:t>
            </a:r>
            <a:r>
              <a:rPr lang="en-US" dirty="0">
                <a:solidFill>
                  <a:schemeClr val="tx1"/>
                </a:solidFill>
              </a:rPr>
              <a:t>values</a:t>
            </a:r>
            <a:r>
              <a:rPr lang="en-US" dirty="0"/>
              <a:t> </a:t>
            </a:r>
            <a:r>
              <a:rPr lang="en-US" dirty="0">
                <a:solidFill>
                  <a:schemeClr val="tx1"/>
                </a:solidFill>
              </a:rPr>
              <a:t>to “</a:t>
            </a:r>
            <a:r>
              <a:rPr lang="en-US" dirty="0">
                <a:solidFill>
                  <a:srgbClr val="FFA500"/>
                </a:solidFill>
              </a:rPr>
              <a:t>true</a:t>
            </a:r>
            <a:r>
              <a:rPr lang="en-US" dirty="0">
                <a:solidFill>
                  <a:schemeClr val="tx1"/>
                </a:solidFill>
              </a:rPr>
              <a:t>” and “</a:t>
            </a:r>
            <a:r>
              <a:rPr lang="en-US" dirty="0">
                <a:solidFill>
                  <a:srgbClr val="FF0000"/>
                </a:solidFill>
              </a:rPr>
              <a:t>Publish</a:t>
            </a:r>
            <a:r>
              <a:rPr lang="en-US" dirty="0">
                <a:solidFill>
                  <a:schemeClr val="tx1"/>
                </a:solidFill>
              </a:rPr>
              <a:t>”</a:t>
            </a:r>
          </a:p>
        </p:txBody>
      </p:sp>
      <p:pic>
        <p:nvPicPr>
          <p:cNvPr id="15" name="Picture 14">
            <a:extLst>
              <a:ext uri="{FF2B5EF4-FFF2-40B4-BE49-F238E27FC236}">
                <a16:creationId xmlns:a16="http://schemas.microsoft.com/office/drawing/2014/main" id="{24433A4D-BD8A-DD83-7F97-265DC48C0053}"/>
              </a:ext>
            </a:extLst>
          </p:cNvPr>
          <p:cNvPicPr>
            <a:picLocks noChangeAspect="1"/>
          </p:cNvPicPr>
          <p:nvPr/>
        </p:nvPicPr>
        <p:blipFill rotWithShape="1">
          <a:blip r:embed="rId4"/>
          <a:srcRect l="22013" t="54731" r="32202" b="38772"/>
          <a:stretch/>
        </p:blipFill>
        <p:spPr>
          <a:xfrm>
            <a:off x="2405542" y="3380523"/>
            <a:ext cx="890108" cy="106206"/>
          </a:xfrm>
          <a:prstGeom prst="rect">
            <a:avLst/>
          </a:prstGeom>
        </p:spPr>
      </p:pic>
      <p:sp>
        <p:nvSpPr>
          <p:cNvPr id="16" name="Rectangle: Rounded Corners 15">
            <a:extLst>
              <a:ext uri="{FF2B5EF4-FFF2-40B4-BE49-F238E27FC236}">
                <a16:creationId xmlns:a16="http://schemas.microsoft.com/office/drawing/2014/main" id="{1CCAD275-627E-F956-78A1-5B4F1C8A1A17}"/>
              </a:ext>
            </a:extLst>
          </p:cNvPr>
          <p:cNvSpPr/>
          <p:nvPr/>
        </p:nvSpPr>
        <p:spPr>
          <a:xfrm>
            <a:off x="2704546" y="3835400"/>
            <a:ext cx="254554" cy="208972"/>
          </a:xfrm>
          <a:prstGeom prst="roundRect">
            <a:avLst/>
          </a:prstGeom>
          <a:noFill/>
          <a:ln w="28575">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FF00"/>
              </a:solidFill>
            </a:endParaRPr>
          </a:p>
        </p:txBody>
      </p:sp>
      <p:grpSp>
        <p:nvGrpSpPr>
          <p:cNvPr id="38" name="Group 37">
            <a:extLst>
              <a:ext uri="{FF2B5EF4-FFF2-40B4-BE49-F238E27FC236}">
                <a16:creationId xmlns:a16="http://schemas.microsoft.com/office/drawing/2014/main" id="{9C89D210-3457-DCF9-16CE-B3C23DF36977}"/>
              </a:ext>
            </a:extLst>
          </p:cNvPr>
          <p:cNvGrpSpPr/>
          <p:nvPr/>
        </p:nvGrpSpPr>
        <p:grpSpPr>
          <a:xfrm>
            <a:off x="5991046" y="3335677"/>
            <a:ext cx="4754563" cy="2380978"/>
            <a:chOff x="5991046" y="3447392"/>
            <a:chExt cx="4754563" cy="2380978"/>
          </a:xfrm>
        </p:grpSpPr>
        <p:pic>
          <p:nvPicPr>
            <p:cNvPr id="37" name="Content Placeholder 24">
              <a:extLst>
                <a:ext uri="{FF2B5EF4-FFF2-40B4-BE49-F238E27FC236}">
                  <a16:creationId xmlns:a16="http://schemas.microsoft.com/office/drawing/2014/main" id="{9B04D599-A58E-D364-27D5-79F4D2752A23}"/>
                </a:ext>
              </a:extLst>
            </p:cNvPr>
            <p:cNvPicPr>
              <a:picLocks noChangeAspect="1"/>
            </p:cNvPicPr>
            <p:nvPr/>
          </p:nvPicPr>
          <p:blipFill>
            <a:blip r:embed="rId5"/>
            <a:stretch>
              <a:fillRect/>
            </a:stretch>
          </p:blipFill>
          <p:spPr>
            <a:xfrm>
              <a:off x="5991046" y="3447392"/>
              <a:ext cx="4754563" cy="2380978"/>
            </a:xfrm>
            <a:prstGeom prst="rect">
              <a:avLst/>
            </a:prstGeom>
          </p:spPr>
        </p:pic>
        <p:sp>
          <p:nvSpPr>
            <p:cNvPr id="26" name="Right Brace 25">
              <a:extLst>
                <a:ext uri="{FF2B5EF4-FFF2-40B4-BE49-F238E27FC236}">
                  <a16:creationId xmlns:a16="http://schemas.microsoft.com/office/drawing/2014/main" id="{24489628-2FE3-9607-F5FC-AEB0FCE6C842}"/>
                </a:ext>
              </a:extLst>
            </p:cNvPr>
            <p:cNvSpPr/>
            <p:nvPr/>
          </p:nvSpPr>
          <p:spPr>
            <a:xfrm>
              <a:off x="7613650" y="4521200"/>
              <a:ext cx="133350" cy="349250"/>
            </a:xfrm>
            <a:prstGeom prst="rightBrace">
              <a:avLst/>
            </a:prstGeom>
            <a:ln w="12700">
              <a:solidFill>
                <a:srgbClr val="FFA5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3F5F8F72-9D2B-8A06-5709-C0FD901B1235}"/>
                </a:ext>
              </a:extLst>
            </p:cNvPr>
            <p:cNvCxnSpPr>
              <a:cxnSpLocks/>
            </p:cNvCxnSpPr>
            <p:nvPr/>
          </p:nvCxnSpPr>
          <p:spPr>
            <a:xfrm flipH="1">
              <a:off x="7829550" y="4699317"/>
              <a:ext cx="368300" cy="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EC7001F-2767-A679-8F5E-62763FCD7BFB}"/>
                </a:ext>
              </a:extLst>
            </p:cNvPr>
            <p:cNvSpPr/>
            <p:nvPr/>
          </p:nvSpPr>
          <p:spPr>
            <a:xfrm>
              <a:off x="7486650" y="3468329"/>
              <a:ext cx="654050" cy="34925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solidFill>
                  <a:srgbClr val="FF0000"/>
                </a:solidFill>
              </a:endParaRPr>
            </a:p>
          </p:txBody>
        </p:sp>
        <p:cxnSp>
          <p:nvCxnSpPr>
            <p:cNvPr id="30" name="Straight Arrow Connector 29">
              <a:extLst>
                <a:ext uri="{FF2B5EF4-FFF2-40B4-BE49-F238E27FC236}">
                  <a16:creationId xmlns:a16="http://schemas.microsoft.com/office/drawing/2014/main" id="{5FBF3BE0-A522-DF81-8038-56C5F299F68C}"/>
                </a:ext>
              </a:extLst>
            </p:cNvPr>
            <p:cNvCxnSpPr>
              <a:cxnSpLocks/>
            </p:cNvCxnSpPr>
            <p:nvPr/>
          </p:nvCxnSpPr>
          <p:spPr>
            <a:xfrm>
              <a:off x="7112000" y="3642954"/>
              <a:ext cx="317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EA6802D0-4FD6-C94A-BE8B-F9B8C7A6CD79}"/>
              </a:ext>
            </a:extLst>
          </p:cNvPr>
          <p:cNvSpPr txBox="1"/>
          <p:nvPr/>
        </p:nvSpPr>
        <p:spPr>
          <a:xfrm>
            <a:off x="5990888" y="5912217"/>
            <a:ext cx="4753312" cy="646331"/>
          </a:xfrm>
          <a:prstGeom prst="rect">
            <a:avLst/>
          </a:prstGeom>
          <a:noFill/>
        </p:spPr>
        <p:txBody>
          <a:bodyPr wrap="square">
            <a:spAutoFit/>
          </a:bodyPr>
          <a:lstStyle/>
          <a:p>
            <a:pPr algn="l"/>
            <a:r>
              <a:rPr lang="en-US" sz="1200" b="1" dirty="0">
                <a:latin typeface="Roboto" panose="02000000000000000000" pitchFamily="2" charset="0"/>
              </a:rPr>
              <a:t>⚠️ You will get a prompt: </a:t>
            </a:r>
            <a:r>
              <a:rPr lang="en-US" sz="1200" b="0" i="0" dirty="0">
                <a:effectLst/>
                <a:latin typeface="Roboto" panose="02000000000000000000" pitchFamily="2" charset="0"/>
              </a:rPr>
              <a:t>“</a:t>
            </a:r>
            <a:r>
              <a:rPr lang="en-US" sz="1200" b="0" i="0" dirty="0">
                <a:solidFill>
                  <a:srgbClr val="FF0000"/>
                </a:solidFill>
                <a:effectLst/>
                <a:latin typeface="Roboto" panose="02000000000000000000" pitchFamily="2" charset="0"/>
              </a:rPr>
              <a:t>security rules are defined as public, so anyone can steal, modify, or delete data in your database</a:t>
            </a:r>
            <a:r>
              <a:rPr lang="en-US" sz="1200" b="0" i="0" dirty="0">
                <a:effectLst/>
                <a:latin typeface="Roboto" panose="02000000000000000000" pitchFamily="2" charset="0"/>
              </a:rPr>
              <a:t>”.</a:t>
            </a:r>
          </a:p>
          <a:p>
            <a:pPr algn="l"/>
            <a:r>
              <a:rPr lang="en-US" sz="1200" b="0" i="0" dirty="0">
                <a:effectLst/>
                <a:latin typeface="Roboto" panose="02000000000000000000" pitchFamily="2" charset="0"/>
              </a:rPr>
              <a:t>Because this is just a proof of concept this can be ignored.</a:t>
            </a:r>
          </a:p>
        </p:txBody>
      </p:sp>
      <p:sp>
        <p:nvSpPr>
          <p:cNvPr id="40" name="TextBox 39">
            <a:extLst>
              <a:ext uri="{FF2B5EF4-FFF2-40B4-BE49-F238E27FC236}">
                <a16:creationId xmlns:a16="http://schemas.microsoft.com/office/drawing/2014/main" id="{46F9EA3C-B6BE-30FA-BF33-748A4AC69ECF}"/>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41" name="Star: 5 Points 40">
            <a:extLst>
              <a:ext uri="{FF2B5EF4-FFF2-40B4-BE49-F238E27FC236}">
                <a16:creationId xmlns:a16="http://schemas.microsoft.com/office/drawing/2014/main" id="{7DE2A211-F9CB-6AD3-E66C-9295EA6E6B9F}"/>
              </a:ext>
            </a:extLst>
          </p:cNvPr>
          <p:cNvSpPr/>
          <p:nvPr/>
        </p:nvSpPr>
        <p:spPr>
          <a:xfrm>
            <a:off x="0" y="0"/>
            <a:ext cx="276999" cy="27699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9190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5557DF2-6278-56AB-9317-CBAC4BAEC907}"/>
              </a:ext>
            </a:extLst>
          </p:cNvPr>
          <p:cNvSpPr>
            <a:spLocks noGrp="1"/>
          </p:cNvSpPr>
          <p:nvPr>
            <p:ph type="title"/>
          </p:nvPr>
        </p:nvSpPr>
        <p:spPr>
          <a:xfrm>
            <a:off x="1024128" y="585216"/>
            <a:ext cx="9834372" cy="1499616"/>
          </a:xfrm>
        </p:spPr>
        <p:txBody>
          <a:bodyPr/>
          <a:lstStyle/>
          <a:p>
            <a:r>
              <a:rPr lang="en-US" dirty="0"/>
              <a:t>12) Project settings ➡️Add Firebase to App</a:t>
            </a:r>
          </a:p>
        </p:txBody>
      </p:sp>
      <p:sp>
        <p:nvSpPr>
          <p:cNvPr id="31" name="Content Placeholder 30">
            <a:extLst>
              <a:ext uri="{FF2B5EF4-FFF2-40B4-BE49-F238E27FC236}">
                <a16:creationId xmlns:a16="http://schemas.microsoft.com/office/drawing/2014/main" id="{48EA5578-FE73-C204-0EB5-5CBB41C80BB9}"/>
              </a:ext>
            </a:extLst>
          </p:cNvPr>
          <p:cNvSpPr>
            <a:spLocks noGrp="1"/>
          </p:cNvSpPr>
          <p:nvPr>
            <p:ph sz="half" idx="1"/>
          </p:nvPr>
        </p:nvSpPr>
        <p:spPr>
          <a:xfrm>
            <a:off x="1024126" y="2537382"/>
            <a:ext cx="5804737" cy="1783235"/>
          </a:xfrm>
        </p:spPr>
        <p:txBody>
          <a:bodyPr/>
          <a:lstStyle/>
          <a:p>
            <a:pPr>
              <a:buFont typeface="Arial" panose="020B0604020202020204" pitchFamily="34" charset="0"/>
              <a:buChar char="•"/>
            </a:pPr>
            <a:r>
              <a:rPr lang="en-US" dirty="0"/>
              <a:t> Click the “gear” icon</a:t>
            </a:r>
          </a:p>
          <a:p>
            <a:pPr lvl="1">
              <a:buFont typeface="Arial" panose="020B0604020202020204" pitchFamily="34" charset="0"/>
              <a:buChar char="•"/>
            </a:pPr>
            <a:r>
              <a:rPr lang="en-US" dirty="0"/>
              <a:t>Click “Project settings”</a:t>
            </a:r>
          </a:p>
          <a:p>
            <a:pPr>
              <a:buFont typeface="Arial" panose="020B0604020202020204" pitchFamily="34" charset="0"/>
              <a:buChar char="•"/>
            </a:pPr>
            <a:r>
              <a:rPr lang="en-US" dirty="0"/>
              <a:t> Scroll to the bottom of the “Project settings” page</a:t>
            </a:r>
          </a:p>
          <a:p>
            <a:pPr lvl="1">
              <a:buFont typeface="Arial" panose="020B0604020202020204" pitchFamily="34" charset="0"/>
              <a:buChar char="•"/>
            </a:pPr>
            <a:r>
              <a:rPr lang="en-US" dirty="0"/>
              <a:t>Select the type of app you’d like to integrate with</a:t>
            </a:r>
          </a:p>
        </p:txBody>
      </p:sp>
      <p:grpSp>
        <p:nvGrpSpPr>
          <p:cNvPr id="26" name="Group 25">
            <a:extLst>
              <a:ext uri="{FF2B5EF4-FFF2-40B4-BE49-F238E27FC236}">
                <a16:creationId xmlns:a16="http://schemas.microsoft.com/office/drawing/2014/main" id="{E075FDEC-DD1C-3155-C5A3-C885C300FD5D}"/>
              </a:ext>
            </a:extLst>
          </p:cNvPr>
          <p:cNvGrpSpPr/>
          <p:nvPr/>
        </p:nvGrpSpPr>
        <p:grpSpPr>
          <a:xfrm>
            <a:off x="7138235" y="1951512"/>
            <a:ext cx="4029637" cy="1171739"/>
            <a:chOff x="1386400" y="3711493"/>
            <a:chExt cx="4029637" cy="1171739"/>
          </a:xfrm>
        </p:grpSpPr>
        <p:pic>
          <p:nvPicPr>
            <p:cNvPr id="25" name="Content Placeholder 11">
              <a:extLst>
                <a:ext uri="{FF2B5EF4-FFF2-40B4-BE49-F238E27FC236}">
                  <a16:creationId xmlns:a16="http://schemas.microsoft.com/office/drawing/2014/main" id="{57244218-7374-80E4-1015-36AE0DD6F5D6}"/>
                </a:ext>
              </a:extLst>
            </p:cNvPr>
            <p:cNvPicPr>
              <a:picLocks noChangeAspect="1"/>
            </p:cNvPicPr>
            <p:nvPr/>
          </p:nvPicPr>
          <p:blipFill>
            <a:blip r:embed="rId2"/>
            <a:stretch>
              <a:fillRect/>
            </a:stretch>
          </p:blipFill>
          <p:spPr>
            <a:xfrm>
              <a:off x="1386400" y="3711493"/>
              <a:ext cx="4029637" cy="1171739"/>
            </a:xfrm>
            <a:prstGeom prst="rect">
              <a:avLst/>
            </a:prstGeom>
          </p:spPr>
        </p:pic>
        <p:sp>
          <p:nvSpPr>
            <p:cNvPr id="13" name="Oval 12">
              <a:extLst>
                <a:ext uri="{FF2B5EF4-FFF2-40B4-BE49-F238E27FC236}">
                  <a16:creationId xmlns:a16="http://schemas.microsoft.com/office/drawing/2014/main" id="{34ACF1B7-7F4A-639D-A495-11162E2392FB}"/>
                </a:ext>
              </a:extLst>
            </p:cNvPr>
            <p:cNvSpPr/>
            <p:nvPr/>
          </p:nvSpPr>
          <p:spPr>
            <a:xfrm>
              <a:off x="3401218" y="3736893"/>
              <a:ext cx="238207" cy="238207"/>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57C25F04-B323-AE27-64EC-C463403BC422}"/>
                </a:ext>
              </a:extLst>
            </p:cNvPr>
            <p:cNvCxnSpPr>
              <a:cxnSpLocks/>
            </p:cNvCxnSpPr>
            <p:nvPr/>
          </p:nvCxnSpPr>
          <p:spPr>
            <a:xfrm flipH="1">
              <a:off x="5003800" y="3943350"/>
              <a:ext cx="36195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1ACD77-FB8B-9579-F080-D66DE5BBA3BE}"/>
                </a:ext>
              </a:extLst>
            </p:cNvPr>
            <p:cNvSpPr/>
            <p:nvPr/>
          </p:nvSpPr>
          <p:spPr>
            <a:xfrm>
              <a:off x="3860800" y="3816350"/>
              <a:ext cx="104140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FDDF55F7-93B2-5103-7926-82326BDB916D}"/>
              </a:ext>
            </a:extLst>
          </p:cNvPr>
          <p:cNvGrpSpPr/>
          <p:nvPr/>
        </p:nvGrpSpPr>
        <p:grpSpPr>
          <a:xfrm>
            <a:off x="7138235" y="3213531"/>
            <a:ext cx="4029637" cy="3275137"/>
            <a:chOff x="6103938" y="2365198"/>
            <a:chExt cx="4754562" cy="3864329"/>
          </a:xfrm>
        </p:grpSpPr>
        <p:pic>
          <p:nvPicPr>
            <p:cNvPr id="29" name="Content Placeholder 20">
              <a:extLst>
                <a:ext uri="{FF2B5EF4-FFF2-40B4-BE49-F238E27FC236}">
                  <a16:creationId xmlns:a16="http://schemas.microsoft.com/office/drawing/2014/main" id="{A2B53F88-D269-326B-DFEF-705EB64E2B83}"/>
                </a:ext>
              </a:extLst>
            </p:cNvPr>
            <p:cNvPicPr>
              <a:picLocks noChangeAspect="1"/>
            </p:cNvPicPr>
            <p:nvPr/>
          </p:nvPicPr>
          <p:blipFill>
            <a:blip r:embed="rId3"/>
            <a:stretch>
              <a:fillRect/>
            </a:stretch>
          </p:blipFill>
          <p:spPr>
            <a:xfrm>
              <a:off x="6103938" y="2365198"/>
              <a:ext cx="4754562" cy="3864329"/>
            </a:xfrm>
            <a:prstGeom prst="rect">
              <a:avLst/>
            </a:prstGeom>
          </p:spPr>
        </p:pic>
        <p:sp>
          <p:nvSpPr>
            <p:cNvPr id="22" name="Rectangle: Rounded Corners 21">
              <a:extLst>
                <a:ext uri="{FF2B5EF4-FFF2-40B4-BE49-F238E27FC236}">
                  <a16:creationId xmlns:a16="http://schemas.microsoft.com/office/drawing/2014/main" id="{860EC873-4204-0BF0-9703-6D220F724827}"/>
                </a:ext>
              </a:extLst>
            </p:cNvPr>
            <p:cNvSpPr/>
            <p:nvPr/>
          </p:nvSpPr>
          <p:spPr>
            <a:xfrm>
              <a:off x="7118350" y="4883232"/>
              <a:ext cx="3416300" cy="1288968"/>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22B3EB1-EE1A-CA1F-C37D-359EF6DA88B6}"/>
              </a:ext>
            </a:extLst>
          </p:cNvPr>
          <p:cNvGrpSpPr/>
          <p:nvPr/>
        </p:nvGrpSpPr>
        <p:grpSpPr>
          <a:xfrm>
            <a:off x="1024126" y="4705433"/>
            <a:ext cx="5804737" cy="1783235"/>
            <a:chOff x="1024126" y="4556213"/>
            <a:chExt cx="5804737" cy="1783235"/>
          </a:xfrm>
        </p:grpSpPr>
        <p:pic>
          <p:nvPicPr>
            <p:cNvPr id="34" name="Picture 33">
              <a:extLst>
                <a:ext uri="{FF2B5EF4-FFF2-40B4-BE49-F238E27FC236}">
                  <a16:creationId xmlns:a16="http://schemas.microsoft.com/office/drawing/2014/main" id="{CFDEE3C3-39E9-9912-D556-F906E81BA1DC}"/>
                </a:ext>
              </a:extLst>
            </p:cNvPr>
            <p:cNvPicPr>
              <a:picLocks noChangeAspect="1"/>
            </p:cNvPicPr>
            <p:nvPr/>
          </p:nvPicPr>
          <p:blipFill>
            <a:blip r:embed="rId4"/>
            <a:stretch>
              <a:fillRect/>
            </a:stretch>
          </p:blipFill>
          <p:spPr>
            <a:xfrm>
              <a:off x="1024126" y="4556213"/>
              <a:ext cx="5804737" cy="1783235"/>
            </a:xfrm>
            <a:prstGeom prst="rect">
              <a:avLst/>
            </a:prstGeom>
          </p:spPr>
        </p:pic>
        <p:sp>
          <p:nvSpPr>
            <p:cNvPr id="35" name="TextBox 34">
              <a:extLst>
                <a:ext uri="{FF2B5EF4-FFF2-40B4-BE49-F238E27FC236}">
                  <a16:creationId xmlns:a16="http://schemas.microsoft.com/office/drawing/2014/main" id="{5415C8FF-5AC3-0F58-9A47-79C9B257FDBB}"/>
                </a:ext>
              </a:extLst>
            </p:cNvPr>
            <p:cNvSpPr txBox="1"/>
            <p:nvPr/>
          </p:nvSpPr>
          <p:spPr>
            <a:xfrm>
              <a:off x="3596294" y="5678074"/>
              <a:ext cx="562956" cy="461665"/>
            </a:xfrm>
            <a:prstGeom prst="rect">
              <a:avLst/>
            </a:prstGeom>
            <a:noFill/>
          </p:spPr>
          <p:txBody>
            <a:bodyPr wrap="square" rtlCol="0">
              <a:spAutoFit/>
            </a:bodyPr>
            <a:lstStyle/>
            <a:p>
              <a:pPr algn="ctr"/>
              <a:r>
                <a:rPr lang="en-US" sz="1200" dirty="0">
                  <a:solidFill>
                    <a:srgbClr val="FFC000"/>
                  </a:solidFill>
                </a:rPr>
                <a:t>Apple</a:t>
              </a:r>
            </a:p>
            <a:p>
              <a:pPr algn="ctr"/>
              <a:r>
                <a:rPr lang="en-US" sz="1200" dirty="0">
                  <a:solidFill>
                    <a:srgbClr val="FFC000"/>
                  </a:solidFill>
                </a:rPr>
                <a:t>iOS</a:t>
              </a:r>
            </a:p>
          </p:txBody>
        </p:sp>
        <p:sp>
          <p:nvSpPr>
            <p:cNvPr id="36" name="TextBox 35">
              <a:extLst>
                <a:ext uri="{FF2B5EF4-FFF2-40B4-BE49-F238E27FC236}">
                  <a16:creationId xmlns:a16="http://schemas.microsoft.com/office/drawing/2014/main" id="{C70F719B-C9AF-27BC-610D-330671C8EE70}"/>
                </a:ext>
              </a:extLst>
            </p:cNvPr>
            <p:cNvSpPr txBox="1"/>
            <p:nvPr/>
          </p:nvSpPr>
          <p:spPr>
            <a:xfrm>
              <a:off x="3994150" y="5067974"/>
              <a:ext cx="673100" cy="276999"/>
            </a:xfrm>
            <a:prstGeom prst="rect">
              <a:avLst/>
            </a:prstGeom>
            <a:noFill/>
          </p:spPr>
          <p:txBody>
            <a:bodyPr wrap="square" rtlCol="0">
              <a:spAutoFit/>
            </a:bodyPr>
            <a:lstStyle/>
            <a:p>
              <a:pPr algn="ctr"/>
              <a:r>
                <a:rPr lang="en-US" sz="1200" dirty="0">
                  <a:solidFill>
                    <a:srgbClr val="FFC000"/>
                  </a:solidFill>
                </a:rPr>
                <a:t>Android</a:t>
              </a:r>
            </a:p>
          </p:txBody>
        </p:sp>
        <p:sp>
          <p:nvSpPr>
            <p:cNvPr id="37" name="TextBox 36">
              <a:extLst>
                <a:ext uri="{FF2B5EF4-FFF2-40B4-BE49-F238E27FC236}">
                  <a16:creationId xmlns:a16="http://schemas.microsoft.com/office/drawing/2014/main" id="{562CBF78-7F54-EF05-BFA5-F9B5B5325D7C}"/>
                </a:ext>
              </a:extLst>
            </p:cNvPr>
            <p:cNvSpPr txBox="1"/>
            <p:nvPr/>
          </p:nvSpPr>
          <p:spPr>
            <a:xfrm>
              <a:off x="4527550" y="5678073"/>
              <a:ext cx="497678" cy="276999"/>
            </a:xfrm>
            <a:prstGeom prst="rect">
              <a:avLst/>
            </a:prstGeom>
            <a:noFill/>
          </p:spPr>
          <p:txBody>
            <a:bodyPr wrap="square" rtlCol="0">
              <a:spAutoFit/>
            </a:bodyPr>
            <a:lstStyle/>
            <a:p>
              <a:pPr algn="ctr"/>
              <a:r>
                <a:rPr lang="en-US" sz="1200" dirty="0">
                  <a:solidFill>
                    <a:srgbClr val="FFC000"/>
                  </a:solidFill>
                </a:rPr>
                <a:t>Web</a:t>
              </a:r>
            </a:p>
          </p:txBody>
        </p:sp>
        <p:sp>
          <p:nvSpPr>
            <p:cNvPr id="38" name="TextBox 37">
              <a:extLst>
                <a:ext uri="{FF2B5EF4-FFF2-40B4-BE49-F238E27FC236}">
                  <a16:creationId xmlns:a16="http://schemas.microsoft.com/office/drawing/2014/main" id="{B390D4F4-B09D-0753-6C07-A6E5ED470211}"/>
                </a:ext>
              </a:extLst>
            </p:cNvPr>
            <p:cNvSpPr txBox="1"/>
            <p:nvPr/>
          </p:nvSpPr>
          <p:spPr>
            <a:xfrm>
              <a:off x="4951222" y="4931159"/>
              <a:ext cx="846328" cy="430887"/>
            </a:xfrm>
            <a:prstGeom prst="rect">
              <a:avLst/>
            </a:prstGeom>
            <a:noFill/>
          </p:spPr>
          <p:txBody>
            <a:bodyPr wrap="square" rtlCol="0">
              <a:spAutoFit/>
            </a:bodyPr>
            <a:lstStyle/>
            <a:p>
              <a:pPr algn="ctr"/>
              <a:r>
                <a:rPr lang="en-US" sz="1200" dirty="0">
                  <a:solidFill>
                    <a:srgbClr val="FFC000"/>
                  </a:solidFill>
                </a:rPr>
                <a:t>Unity </a:t>
              </a:r>
              <a:r>
                <a:rPr lang="en-US" sz="1000" dirty="0">
                  <a:solidFill>
                    <a:srgbClr val="FFC000"/>
                  </a:solidFill>
                </a:rPr>
                <a:t>(game dev)</a:t>
              </a:r>
              <a:endParaRPr lang="en-US" sz="1200" dirty="0">
                <a:solidFill>
                  <a:srgbClr val="FFC000"/>
                </a:solidFill>
              </a:endParaRPr>
            </a:p>
          </p:txBody>
        </p:sp>
        <p:sp>
          <p:nvSpPr>
            <p:cNvPr id="39" name="TextBox 38">
              <a:extLst>
                <a:ext uri="{FF2B5EF4-FFF2-40B4-BE49-F238E27FC236}">
                  <a16:creationId xmlns:a16="http://schemas.microsoft.com/office/drawing/2014/main" id="{3FE31028-FBBB-6340-E188-828D656EF1C2}"/>
                </a:ext>
              </a:extLst>
            </p:cNvPr>
            <p:cNvSpPr txBox="1"/>
            <p:nvPr/>
          </p:nvSpPr>
          <p:spPr>
            <a:xfrm>
              <a:off x="5067300" y="5678073"/>
              <a:ext cx="1503468" cy="400110"/>
            </a:xfrm>
            <a:prstGeom prst="rect">
              <a:avLst/>
            </a:prstGeom>
            <a:noFill/>
          </p:spPr>
          <p:txBody>
            <a:bodyPr wrap="square" rtlCol="0">
              <a:spAutoFit/>
            </a:bodyPr>
            <a:lstStyle/>
            <a:p>
              <a:pPr algn="ctr"/>
              <a:r>
                <a:rPr lang="en-US" sz="1200" dirty="0">
                  <a:solidFill>
                    <a:srgbClr val="FFC000"/>
                  </a:solidFill>
                </a:rPr>
                <a:t>Flutter</a:t>
              </a:r>
              <a:endParaRPr lang="en-US" sz="1100" dirty="0">
                <a:solidFill>
                  <a:srgbClr val="FFC000"/>
                </a:solidFill>
              </a:endParaRPr>
            </a:p>
            <a:p>
              <a:pPr algn="ctr"/>
              <a:r>
                <a:rPr lang="en-US" sz="800" dirty="0">
                  <a:solidFill>
                    <a:srgbClr val="FFC000"/>
                  </a:solidFill>
                </a:rPr>
                <a:t>(</a:t>
              </a:r>
              <a:r>
                <a:rPr lang="en-US" sz="800" b="0" i="0" dirty="0">
                  <a:solidFill>
                    <a:srgbClr val="FFC000"/>
                  </a:solidFill>
                  <a:effectLst/>
                  <a:latin typeface="Roboto" panose="02000000000000000000" pitchFamily="2" charset="0"/>
                </a:rPr>
                <a:t>cross platform applications)</a:t>
              </a:r>
              <a:endParaRPr lang="en-US" sz="800" dirty="0">
                <a:solidFill>
                  <a:srgbClr val="FFC000"/>
                </a:solidFill>
              </a:endParaRPr>
            </a:p>
          </p:txBody>
        </p:sp>
      </p:grpSp>
      <p:sp>
        <p:nvSpPr>
          <p:cNvPr id="43" name="TextBox 42">
            <a:extLst>
              <a:ext uri="{FF2B5EF4-FFF2-40B4-BE49-F238E27FC236}">
                <a16:creationId xmlns:a16="http://schemas.microsoft.com/office/drawing/2014/main" id="{E0B4075A-C256-56EB-DC87-094166EC1849}"/>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
        <p:nvSpPr>
          <p:cNvPr id="44" name="Star: 5 Points 43">
            <a:extLst>
              <a:ext uri="{FF2B5EF4-FFF2-40B4-BE49-F238E27FC236}">
                <a16:creationId xmlns:a16="http://schemas.microsoft.com/office/drawing/2014/main" id="{147CDC90-D667-2591-8A68-44540A65F211}"/>
              </a:ext>
            </a:extLst>
          </p:cNvPr>
          <p:cNvSpPr/>
          <p:nvPr/>
        </p:nvSpPr>
        <p:spPr>
          <a:xfrm>
            <a:off x="0" y="0"/>
            <a:ext cx="276999" cy="27699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4762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BFA808-DBEA-7E68-BCB9-945E00F53219}"/>
              </a:ext>
            </a:extLst>
          </p:cNvPr>
          <p:cNvSpPr>
            <a:spLocks noGrp="1"/>
          </p:cNvSpPr>
          <p:nvPr>
            <p:ph type="title"/>
          </p:nvPr>
        </p:nvSpPr>
        <p:spPr/>
        <p:txBody>
          <a:bodyPr/>
          <a:lstStyle/>
          <a:p>
            <a:r>
              <a:rPr lang="en-US" dirty="0"/>
              <a:t>We are almost though</a:t>
            </a:r>
          </a:p>
        </p:txBody>
      </p:sp>
      <p:pic>
        <p:nvPicPr>
          <p:cNvPr id="9" name="Picture 2" descr="Mobile Game Running GIF by SYBO">
            <a:extLst>
              <a:ext uri="{FF2B5EF4-FFF2-40B4-BE49-F238E27FC236}">
                <a16:creationId xmlns:a16="http://schemas.microsoft.com/office/drawing/2014/main" id="{E52C14E4-5662-C901-C612-B3BF11077B65}"/>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115219" y="3011487"/>
            <a:ext cx="45720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Bel Ring Bell GIF by RTL">
            <a:extLst>
              <a:ext uri="{FF2B5EF4-FFF2-40B4-BE49-F238E27FC236}">
                <a16:creationId xmlns:a16="http://schemas.microsoft.com/office/drawing/2014/main" id="{81C975E8-056F-4191-66A8-7DBDC42FF95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355556" y="2286000"/>
            <a:ext cx="4022725" cy="402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86057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34" name="Straight Connector 3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BABE39F-799B-C50D-4046-B0DE553C0CB7}"/>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ctr"/>
            <a:r>
              <a:rPr lang="en-US" sz="4400" kern="1200" cap="all" spc="200" baseline="0" dirty="0">
                <a:solidFill>
                  <a:srgbClr val="FFFFFF"/>
                </a:solidFill>
                <a:latin typeface="+mj-lt"/>
                <a:ea typeface="+mj-ea"/>
                <a:cs typeface="+mj-cs"/>
              </a:rPr>
              <a:t>Implementation Web Platform via Python</a:t>
            </a:r>
          </a:p>
        </p:txBody>
      </p:sp>
      <p:cxnSp>
        <p:nvCxnSpPr>
          <p:cNvPr id="22"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Computer">
            <a:extLst>
              <a:ext uri="{FF2B5EF4-FFF2-40B4-BE49-F238E27FC236}">
                <a16:creationId xmlns:a16="http://schemas.microsoft.com/office/drawing/2014/main" id="{744F2736-A373-790F-3624-FAFDBA551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28643580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8FB99-F1C9-5D0D-0977-8C0229B49CDB}"/>
              </a:ext>
            </a:extLst>
          </p:cNvPr>
          <p:cNvSpPr>
            <a:spLocks noGrp="1"/>
          </p:cNvSpPr>
          <p:nvPr>
            <p:ph type="title"/>
          </p:nvPr>
        </p:nvSpPr>
        <p:spPr/>
        <p:txBody>
          <a:bodyPr/>
          <a:lstStyle/>
          <a:p>
            <a:r>
              <a:rPr lang="en-US" dirty="0"/>
              <a:t>Add Firebase to your web app</a:t>
            </a:r>
          </a:p>
        </p:txBody>
      </p:sp>
      <p:sp>
        <p:nvSpPr>
          <p:cNvPr id="3" name="Content Placeholder 2">
            <a:extLst>
              <a:ext uri="{FF2B5EF4-FFF2-40B4-BE49-F238E27FC236}">
                <a16:creationId xmlns:a16="http://schemas.microsoft.com/office/drawing/2014/main" id="{CFC3D213-6E2F-1652-EA22-05E2E5592911}"/>
              </a:ext>
            </a:extLst>
          </p:cNvPr>
          <p:cNvSpPr>
            <a:spLocks noGrp="1"/>
          </p:cNvSpPr>
          <p:nvPr>
            <p:ph sz="half" idx="1"/>
          </p:nvPr>
        </p:nvSpPr>
        <p:spPr>
          <a:xfrm>
            <a:off x="528638" y="2084832"/>
            <a:ext cx="5980116" cy="4218793"/>
          </a:xfrm>
        </p:spPr>
        <p:txBody>
          <a:bodyPr>
            <a:noAutofit/>
          </a:bodyPr>
          <a:lstStyle/>
          <a:p>
            <a:pPr marL="0" indent="0">
              <a:buNone/>
            </a:pPr>
            <a:r>
              <a:rPr lang="en-US" sz="1200" b="1" dirty="0"/>
              <a:t>To obtain the </a:t>
            </a:r>
            <a:r>
              <a:rPr lang="en-US" sz="1200" b="1" dirty="0" err="1">
                <a:latin typeface="3270Narrow NF" panose="02000609000000000000" pitchFamily="49" charset="0"/>
                <a:ea typeface="3270Narrow NF" panose="02000609000000000000" pitchFamily="49" charset="0"/>
              </a:rPr>
              <a:t>firebase_credentials.json</a:t>
            </a:r>
            <a:r>
              <a:rPr lang="en-US" sz="1200" b="1" dirty="0">
                <a:latin typeface="3270Narrow NF" panose="02000609000000000000" pitchFamily="49" charset="0"/>
                <a:ea typeface="3270Narrow NF" panose="02000609000000000000" pitchFamily="49" charset="0"/>
              </a:rPr>
              <a:t> </a:t>
            </a:r>
            <a:r>
              <a:rPr lang="en-US" sz="1200" b="1" dirty="0"/>
              <a:t>file, you'll need to follow these steps:</a:t>
            </a:r>
          </a:p>
          <a:p>
            <a:pPr marL="457200" indent="-457200">
              <a:buFont typeface="+mj-lt"/>
              <a:buAutoNum type="arabicPeriod"/>
            </a:pPr>
            <a:r>
              <a:rPr lang="en-US" sz="1200" b="1" dirty="0"/>
              <a:t>Go to the Firebase Console: </a:t>
            </a:r>
            <a:r>
              <a:rPr lang="en-US" sz="1200" dirty="0"/>
              <a:t>Visit the Firebase Console at </a:t>
            </a:r>
            <a:r>
              <a:rPr lang="en-US" sz="1200" dirty="0">
                <a:hlinkClick r:id="rId2"/>
              </a:rPr>
              <a:t>https://console.firebase.google.com/</a:t>
            </a:r>
            <a:endParaRPr lang="en-US" sz="1200" dirty="0"/>
          </a:p>
          <a:p>
            <a:pPr marL="457200" indent="-457200">
              <a:buFont typeface="+mj-lt"/>
              <a:buAutoNum type="arabicPeriod"/>
            </a:pPr>
            <a:r>
              <a:rPr lang="en-US" sz="1200" b="1" dirty="0"/>
              <a:t>Select Your Project: </a:t>
            </a:r>
            <a:r>
              <a:rPr lang="en-US" sz="1200" dirty="0"/>
              <a:t>If you already have a project, select it from the project list. If not, create a new project by clicking on the "Add project" button.</a:t>
            </a:r>
          </a:p>
          <a:p>
            <a:pPr marL="457200" indent="-457200">
              <a:buFont typeface="+mj-lt"/>
              <a:buAutoNum type="arabicPeriod"/>
            </a:pPr>
            <a:r>
              <a:rPr lang="en-US" sz="1200" b="1" dirty="0"/>
              <a:t>Navigate to Project Settings: </a:t>
            </a:r>
            <a:r>
              <a:rPr lang="en-US" sz="1200" dirty="0"/>
              <a:t>Once you're in your project, click on the gear icon (settings) next to "Project Overview" in the left sidebar. Then select "Project settings".</a:t>
            </a:r>
          </a:p>
          <a:p>
            <a:pPr marL="457200" indent="-457200">
              <a:buFont typeface="+mj-lt"/>
              <a:buAutoNum type="arabicPeriod"/>
            </a:pPr>
            <a:r>
              <a:rPr lang="en-US" sz="1200" b="1" dirty="0">
                <a:solidFill>
                  <a:srgbClr val="00B050"/>
                </a:solidFill>
              </a:rPr>
              <a:t>Navigate to Service Accounts: </a:t>
            </a:r>
            <a:r>
              <a:rPr lang="en-US" sz="1200" dirty="0"/>
              <a:t>In the project settings, select the "Service accounts" tab.</a:t>
            </a:r>
          </a:p>
          <a:p>
            <a:pPr marL="457200" indent="-457200">
              <a:buFont typeface="+mj-lt"/>
              <a:buAutoNum type="arabicPeriod"/>
            </a:pPr>
            <a:r>
              <a:rPr lang="en-US" sz="1200" b="1" dirty="0">
                <a:solidFill>
                  <a:srgbClr val="FF0000"/>
                </a:solidFill>
              </a:rPr>
              <a:t>Generate New Private Key: </a:t>
            </a:r>
            <a:r>
              <a:rPr lang="en-US" sz="120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00" b="1" dirty="0"/>
              <a:t>Save the File: </a:t>
            </a:r>
            <a:r>
              <a:rPr lang="en-US" sz="1200" dirty="0"/>
              <a:t>Save the downloaded JSON file to a secure location on your computer. This file is your </a:t>
            </a:r>
            <a:r>
              <a:rPr lang="en-US" sz="1200" dirty="0" err="1">
                <a:latin typeface="3270Narrow NF" panose="02000609000000000000" pitchFamily="49" charset="0"/>
                <a:ea typeface="3270Narrow NF" panose="02000609000000000000" pitchFamily="49" charset="0"/>
              </a:rPr>
              <a:t>firebase_credentials.json</a:t>
            </a:r>
            <a:r>
              <a:rPr lang="en-US" sz="1200" dirty="0"/>
              <a:t>.</a:t>
            </a:r>
          </a:p>
          <a:p>
            <a:pPr marL="0" indent="0">
              <a:buNone/>
            </a:pPr>
            <a:r>
              <a:rPr lang="en-US" sz="1200" dirty="0">
                <a:highlight>
                  <a:srgbClr val="FFFF00"/>
                </a:highlight>
              </a:rPr>
              <a:t>Remember to </a:t>
            </a:r>
            <a:r>
              <a:rPr lang="en-US" sz="1200" dirty="0">
                <a:solidFill>
                  <a:srgbClr val="FF0000"/>
                </a:solidFill>
                <a:highlight>
                  <a:srgbClr val="FFFF00"/>
                </a:highlight>
              </a:rPr>
              <a:t>keep this file secure and not share it publicly</a:t>
            </a:r>
            <a:r>
              <a:rPr lang="en-US" sz="1200" dirty="0"/>
              <a:t>, as it contains sensitive information that grants access to your Firebase project. Once you have the </a:t>
            </a:r>
            <a:r>
              <a:rPr lang="en-US" sz="1200" dirty="0" err="1">
                <a:latin typeface="3270Narrow NF" panose="02000609000000000000" pitchFamily="49" charset="0"/>
                <a:ea typeface="3270Narrow NF" panose="02000609000000000000" pitchFamily="49" charset="0"/>
              </a:rPr>
              <a:t>firebase_credentials.json</a:t>
            </a:r>
            <a:r>
              <a:rPr lang="en-US" sz="1200" dirty="0">
                <a:latin typeface="3270Narrow NF" panose="02000609000000000000" pitchFamily="49" charset="0"/>
                <a:ea typeface="3270Narrow NF" panose="02000609000000000000" pitchFamily="49" charset="0"/>
              </a:rPr>
              <a:t> </a:t>
            </a:r>
            <a:r>
              <a:rPr lang="en-US" sz="1200" dirty="0"/>
              <a:t>file, you can use it to initialize the Firebase Admin SDK in your Python script, as demonstrated in the previous examples.</a:t>
            </a:r>
          </a:p>
        </p:txBody>
      </p:sp>
      <p:pic>
        <p:nvPicPr>
          <p:cNvPr id="36" name="Content Placeholder 18">
            <a:extLst>
              <a:ext uri="{FF2B5EF4-FFF2-40B4-BE49-F238E27FC236}">
                <a16:creationId xmlns:a16="http://schemas.microsoft.com/office/drawing/2014/main" id="{D4E6DE62-7AAF-426B-EC72-C5FF236A1599}"/>
              </a:ext>
            </a:extLst>
          </p:cNvPr>
          <p:cNvPicPr>
            <a:picLocks noGrp="1" noChangeAspect="1"/>
          </p:cNvPicPr>
          <p:nvPr>
            <p:ph sz="half" idx="2"/>
          </p:nvPr>
        </p:nvPicPr>
        <p:blipFill>
          <a:blip r:embed="rId3"/>
          <a:stretch>
            <a:fillRect/>
          </a:stretch>
        </p:blipFill>
        <p:spPr>
          <a:xfrm>
            <a:off x="6597654" y="2527899"/>
            <a:ext cx="5160962" cy="3332658"/>
          </a:xfrm>
        </p:spPr>
      </p:pic>
      <p:pic>
        <p:nvPicPr>
          <p:cNvPr id="37" name="Picture 36">
            <a:extLst>
              <a:ext uri="{FF2B5EF4-FFF2-40B4-BE49-F238E27FC236}">
                <a16:creationId xmlns:a16="http://schemas.microsoft.com/office/drawing/2014/main" id="{B6EDAE19-AAFD-0069-10E6-D6AD9E586249}"/>
              </a:ext>
            </a:extLst>
          </p:cNvPr>
          <p:cNvPicPr>
            <a:picLocks noChangeAspect="1"/>
          </p:cNvPicPr>
          <p:nvPr/>
        </p:nvPicPr>
        <p:blipFill rotWithShape="1">
          <a:blip r:embed="rId4"/>
          <a:srcRect l="22013" t="54731" r="32202" b="38772"/>
          <a:stretch/>
        </p:blipFill>
        <p:spPr>
          <a:xfrm>
            <a:off x="7809392" y="2582608"/>
            <a:ext cx="788508" cy="94083"/>
          </a:xfrm>
          <a:prstGeom prst="rect">
            <a:avLst/>
          </a:prstGeom>
        </p:spPr>
      </p:pic>
      <p:sp>
        <p:nvSpPr>
          <p:cNvPr id="38" name="Rectangle: Rounded Corners 37">
            <a:extLst>
              <a:ext uri="{FF2B5EF4-FFF2-40B4-BE49-F238E27FC236}">
                <a16:creationId xmlns:a16="http://schemas.microsoft.com/office/drawing/2014/main" id="{C0AB7E48-923A-69E9-FD89-AF5CD846DC69}"/>
              </a:ext>
            </a:extLst>
          </p:cNvPr>
          <p:cNvSpPr/>
          <p:nvPr/>
        </p:nvSpPr>
        <p:spPr>
          <a:xfrm>
            <a:off x="9290050" y="2944967"/>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38100">
                <a:solidFill>
                  <a:srgbClr val="FF0000"/>
                </a:solidFill>
              </a:ln>
              <a:solidFill>
                <a:srgbClr val="FF0000"/>
              </a:solidFill>
            </a:endParaRPr>
          </a:p>
        </p:txBody>
      </p:sp>
      <p:cxnSp>
        <p:nvCxnSpPr>
          <p:cNvPr id="39" name="Straight Arrow Connector 38">
            <a:extLst>
              <a:ext uri="{FF2B5EF4-FFF2-40B4-BE49-F238E27FC236}">
                <a16:creationId xmlns:a16="http://schemas.microsoft.com/office/drawing/2014/main" id="{35E8A7D8-997E-A831-A40D-927021AA4C64}"/>
              </a:ext>
            </a:extLst>
          </p:cNvPr>
          <p:cNvCxnSpPr>
            <a:cxnSpLocks/>
          </p:cNvCxnSpPr>
          <p:nvPr/>
        </p:nvCxnSpPr>
        <p:spPr>
          <a:xfrm>
            <a:off x="9585325" y="2572640"/>
            <a:ext cx="0" cy="3278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53990A0-A313-E1FA-A647-694E406FF1A9}"/>
              </a:ext>
            </a:extLst>
          </p:cNvPr>
          <p:cNvCxnSpPr>
            <a:cxnSpLocks/>
          </p:cNvCxnSpPr>
          <p:nvPr/>
        </p:nvCxnSpPr>
        <p:spPr>
          <a:xfrm flipH="1">
            <a:off x="9880600" y="5704923"/>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9AA0086-FB67-7B4D-6F6D-0D3C0FE6BC23}"/>
              </a:ext>
            </a:extLst>
          </p:cNvPr>
          <p:cNvSpPr/>
          <p:nvPr/>
        </p:nvSpPr>
        <p:spPr>
          <a:xfrm>
            <a:off x="8870950" y="5577923"/>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BC7F661-E1C0-0F16-BED6-EC151A5FA95E}"/>
              </a:ext>
            </a:extLst>
          </p:cNvPr>
          <p:cNvSpPr txBox="1"/>
          <p:nvPr/>
        </p:nvSpPr>
        <p:spPr>
          <a:xfrm>
            <a:off x="10219537" y="6488668"/>
            <a:ext cx="1972463" cy="369332"/>
          </a:xfrm>
          <a:prstGeom prst="rect">
            <a:avLst/>
          </a:prstGeom>
          <a:noFill/>
        </p:spPr>
        <p:txBody>
          <a:bodyPr wrap="none" rtlCol="0">
            <a:spAutoFit/>
          </a:bodyPr>
          <a:lstStyle/>
          <a:p>
            <a:r>
              <a:rPr lang="en-US" dirty="0"/>
              <a:t>As of 2024/03/01</a:t>
            </a:r>
          </a:p>
        </p:txBody>
      </p:sp>
    </p:spTree>
    <p:extLst>
      <p:ext uri="{BB962C8B-B14F-4D97-AF65-F5344CB8AC3E}">
        <p14:creationId xmlns:p14="http://schemas.microsoft.com/office/powerpoint/2010/main" val="42301398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CEDA5F56-7306-4BF0-8E72-2DD4081A1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69A5A27-DEBD-4ADC-8177-58AD77CB4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4632"/>
            <a:ext cx="7794722" cy="351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3DE60A5-C0A6-4A97-AD0A-ED4DECB8B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150596"/>
            <a:ext cx="7794722" cy="2219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7FA4C2-FA11-FCDB-F45A-08E7B0F1F75A}"/>
              </a:ext>
            </a:extLst>
          </p:cNvPr>
          <p:cNvSpPr>
            <a:spLocks noGrp="1"/>
          </p:cNvSpPr>
          <p:nvPr>
            <p:ph type="title"/>
          </p:nvPr>
        </p:nvSpPr>
        <p:spPr>
          <a:xfrm>
            <a:off x="4684903" y="4391025"/>
            <a:ext cx="6685507" cy="1738808"/>
          </a:xfrm>
        </p:spPr>
        <p:txBody>
          <a:bodyPr vert="horz" lIns="91440" tIns="45720" rIns="91440" bIns="45720" rtlCol="0" anchor="ctr">
            <a:normAutofit/>
          </a:bodyPr>
          <a:lstStyle/>
          <a:p>
            <a:r>
              <a:rPr lang="en-US">
                <a:solidFill>
                  <a:srgbClr val="FFFFFF"/>
                </a:solidFill>
              </a:rPr>
              <a:t>Scan for RFID Tag</a:t>
            </a:r>
          </a:p>
        </p:txBody>
      </p:sp>
      <p:pic>
        <p:nvPicPr>
          <p:cNvPr id="16" name="Picture 15" descr="Close-up of a circuit board with wires&#10;&#10;Description automatically generated">
            <a:extLst>
              <a:ext uri="{FF2B5EF4-FFF2-40B4-BE49-F238E27FC236}">
                <a16:creationId xmlns:a16="http://schemas.microsoft.com/office/drawing/2014/main" id="{67EA2C93-94C5-AB22-9AF2-2C1E74D087AA}"/>
              </a:ext>
            </a:extLst>
          </p:cNvPr>
          <p:cNvPicPr>
            <a:picLocks noChangeAspect="1"/>
          </p:cNvPicPr>
          <p:nvPr/>
        </p:nvPicPr>
        <p:blipFill rotWithShape="1">
          <a:blip r:embed="rId2"/>
          <a:srcRect r="-4" b="23709"/>
          <a:stretch/>
        </p:blipFill>
        <p:spPr>
          <a:xfrm>
            <a:off x="484632" y="484632"/>
            <a:ext cx="3248521" cy="1858679"/>
          </a:xfrm>
          <a:prstGeom prst="rect">
            <a:avLst/>
          </a:prstGeom>
        </p:spPr>
      </p:pic>
      <p:pic>
        <p:nvPicPr>
          <p:cNvPr id="6" name="Content Placeholder 5">
            <a:extLst>
              <a:ext uri="{FF2B5EF4-FFF2-40B4-BE49-F238E27FC236}">
                <a16:creationId xmlns:a16="http://schemas.microsoft.com/office/drawing/2014/main" id="{549C5071-45D8-D243-1B72-9D1CB350D831}"/>
              </a:ext>
            </a:extLst>
          </p:cNvPr>
          <p:cNvPicPr>
            <a:picLocks noChangeAspect="1"/>
          </p:cNvPicPr>
          <p:nvPr/>
        </p:nvPicPr>
        <p:blipFill rotWithShape="1">
          <a:blip r:embed="rId3"/>
          <a:srcRect l="247" t="-249" r="-251" b="15748"/>
          <a:stretch/>
        </p:blipFill>
        <p:spPr>
          <a:xfrm>
            <a:off x="484632" y="2504178"/>
            <a:ext cx="3248521" cy="3866086"/>
          </a:xfrm>
          <a:prstGeom prst="rect">
            <a:avLst/>
          </a:prstGeom>
        </p:spPr>
      </p:pic>
      <p:pic>
        <p:nvPicPr>
          <p:cNvPr id="18" name="Content Placeholder 17">
            <a:extLst>
              <a:ext uri="{FF2B5EF4-FFF2-40B4-BE49-F238E27FC236}">
                <a16:creationId xmlns:a16="http://schemas.microsoft.com/office/drawing/2014/main" id="{B3D4986E-0981-8E43-08C1-DD85460999FD}"/>
              </a:ext>
            </a:extLst>
          </p:cNvPr>
          <p:cNvPicPr>
            <a:picLocks noGrp="1" noChangeAspect="1"/>
          </p:cNvPicPr>
          <p:nvPr>
            <p:ph sz="half" idx="2"/>
          </p:nvPr>
        </p:nvPicPr>
        <p:blipFill>
          <a:blip r:embed="rId4"/>
          <a:stretch>
            <a:fillRect/>
          </a:stretch>
        </p:blipFill>
        <p:spPr>
          <a:xfrm>
            <a:off x="4195082" y="1115349"/>
            <a:ext cx="7200048" cy="2455923"/>
          </a:xfrm>
        </p:spPr>
      </p:pic>
      <p:cxnSp>
        <p:nvCxnSpPr>
          <p:cNvPr id="29" name="Straight Connector 28">
            <a:extLst>
              <a:ext uri="{FF2B5EF4-FFF2-40B4-BE49-F238E27FC236}">
                <a16:creationId xmlns:a16="http://schemas.microsoft.com/office/drawing/2014/main" id="{4E42D6A6-C789-4DAD-90DA-114992677D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422775" y="480322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6969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0452-5676-8F38-35FF-9D95F84A6B84}"/>
              </a:ext>
            </a:extLst>
          </p:cNvPr>
          <p:cNvSpPr>
            <a:spLocks noGrp="1"/>
          </p:cNvSpPr>
          <p:nvPr>
            <p:ph type="title"/>
          </p:nvPr>
        </p:nvSpPr>
        <p:spPr/>
        <p:txBody>
          <a:bodyPr/>
          <a:lstStyle/>
          <a:p>
            <a:r>
              <a:rPr lang="en-US" dirty="0"/>
              <a:t>Write to Firebase Realtime Database</a:t>
            </a:r>
          </a:p>
        </p:txBody>
      </p:sp>
      <p:pic>
        <p:nvPicPr>
          <p:cNvPr id="8" name="Content Placeholder 7">
            <a:extLst>
              <a:ext uri="{FF2B5EF4-FFF2-40B4-BE49-F238E27FC236}">
                <a16:creationId xmlns:a16="http://schemas.microsoft.com/office/drawing/2014/main" id="{46A2CC21-0CBF-AFD0-98DC-EC3437E92324}"/>
              </a:ext>
            </a:extLst>
          </p:cNvPr>
          <p:cNvPicPr>
            <a:picLocks noGrp="1" noChangeAspect="1"/>
          </p:cNvPicPr>
          <p:nvPr>
            <p:ph sz="half" idx="1"/>
          </p:nvPr>
        </p:nvPicPr>
        <p:blipFill>
          <a:blip r:embed="rId2"/>
          <a:stretch>
            <a:fillRect/>
          </a:stretch>
        </p:blipFill>
        <p:spPr>
          <a:xfrm>
            <a:off x="1022882" y="2286000"/>
            <a:ext cx="3727753" cy="4022725"/>
          </a:xfrm>
        </p:spPr>
      </p:pic>
      <p:pic>
        <p:nvPicPr>
          <p:cNvPr id="13" name="Picture 12" descr="A hand holding a circuit board&#10;&#10;Description automatically generated">
            <a:extLst>
              <a:ext uri="{FF2B5EF4-FFF2-40B4-BE49-F238E27FC236}">
                <a16:creationId xmlns:a16="http://schemas.microsoft.com/office/drawing/2014/main" id="{9C89769C-F9C1-1CFC-E926-477A795C397F}"/>
              </a:ext>
            </a:extLst>
          </p:cNvPr>
          <p:cNvPicPr>
            <a:picLocks noChangeAspect="1"/>
          </p:cNvPicPr>
          <p:nvPr/>
        </p:nvPicPr>
        <p:blipFill rotWithShape="1">
          <a:blip r:embed="rId3"/>
          <a:srcRect l="21454" t="1" r="20689" b="32145"/>
          <a:stretch/>
        </p:blipFill>
        <p:spPr>
          <a:xfrm>
            <a:off x="9539296" y="332258"/>
            <a:ext cx="2279650" cy="2005532"/>
          </a:xfrm>
          <a:prstGeom prst="rect">
            <a:avLst/>
          </a:prstGeom>
        </p:spPr>
      </p:pic>
      <p:grpSp>
        <p:nvGrpSpPr>
          <p:cNvPr id="30" name="Group 29">
            <a:extLst>
              <a:ext uri="{FF2B5EF4-FFF2-40B4-BE49-F238E27FC236}">
                <a16:creationId xmlns:a16="http://schemas.microsoft.com/office/drawing/2014/main" id="{49132786-E880-66B0-5A8A-460C287E486B}"/>
              </a:ext>
            </a:extLst>
          </p:cNvPr>
          <p:cNvGrpSpPr/>
          <p:nvPr/>
        </p:nvGrpSpPr>
        <p:grpSpPr>
          <a:xfrm>
            <a:off x="4808377" y="2641599"/>
            <a:ext cx="7010569" cy="3311525"/>
            <a:chOff x="4808377" y="2647430"/>
            <a:chExt cx="7010569" cy="3311525"/>
          </a:xfrm>
        </p:grpSpPr>
        <p:pic>
          <p:nvPicPr>
            <p:cNvPr id="27" name="Picture 26">
              <a:extLst>
                <a:ext uri="{FF2B5EF4-FFF2-40B4-BE49-F238E27FC236}">
                  <a16:creationId xmlns:a16="http://schemas.microsoft.com/office/drawing/2014/main" id="{BD8EA8F7-E2FD-18E9-CADA-56E2A2E2BBD0}"/>
                </a:ext>
              </a:extLst>
            </p:cNvPr>
            <p:cNvPicPr>
              <a:picLocks noChangeAspect="1"/>
            </p:cNvPicPr>
            <p:nvPr/>
          </p:nvPicPr>
          <p:blipFill>
            <a:blip r:embed="rId4"/>
            <a:stretch>
              <a:fillRect/>
            </a:stretch>
          </p:blipFill>
          <p:spPr>
            <a:xfrm>
              <a:off x="4808377" y="2647430"/>
              <a:ext cx="7010569" cy="3311525"/>
            </a:xfrm>
            <a:prstGeom prst="rect">
              <a:avLst/>
            </a:prstGeom>
          </p:spPr>
        </p:pic>
        <p:pic>
          <p:nvPicPr>
            <p:cNvPr id="29" name="Picture 28">
              <a:extLst>
                <a:ext uri="{FF2B5EF4-FFF2-40B4-BE49-F238E27FC236}">
                  <a16:creationId xmlns:a16="http://schemas.microsoft.com/office/drawing/2014/main" id="{76831819-CFF2-FE87-8618-91579FA8C7EC}"/>
                </a:ext>
              </a:extLst>
            </p:cNvPr>
            <p:cNvPicPr>
              <a:picLocks noChangeAspect="1"/>
            </p:cNvPicPr>
            <p:nvPr/>
          </p:nvPicPr>
          <p:blipFill rotWithShape="1">
            <a:blip r:embed="rId5"/>
            <a:srcRect l="22013" t="54731" r="32202" b="38772"/>
            <a:stretch/>
          </p:blipFill>
          <p:spPr>
            <a:xfrm>
              <a:off x="6412392" y="2709608"/>
              <a:ext cx="1023458" cy="122117"/>
            </a:xfrm>
            <a:prstGeom prst="rect">
              <a:avLst/>
            </a:prstGeom>
          </p:spPr>
        </p:pic>
      </p:grpSp>
      <p:sp>
        <p:nvSpPr>
          <p:cNvPr id="31" name="Rectangle: Rounded Corners 30">
            <a:extLst>
              <a:ext uri="{FF2B5EF4-FFF2-40B4-BE49-F238E27FC236}">
                <a16:creationId xmlns:a16="http://schemas.microsoft.com/office/drawing/2014/main" id="{DBA419A0-12E6-2B57-F204-E047F2D37DCC}"/>
              </a:ext>
            </a:extLst>
          </p:cNvPr>
          <p:cNvSpPr/>
          <p:nvPr/>
        </p:nvSpPr>
        <p:spPr>
          <a:xfrm>
            <a:off x="6412392" y="4375150"/>
            <a:ext cx="3569808" cy="102235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45233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5EF62C0-A35B-A8CE-5BB7-FD429D9605A9}"/>
              </a:ext>
            </a:extLst>
          </p:cNvPr>
          <p:cNvSpPr>
            <a:spLocks noGrp="1"/>
          </p:cNvSpPr>
          <p:nvPr>
            <p:ph type="title"/>
          </p:nvPr>
        </p:nvSpPr>
        <p:spPr>
          <a:xfrm>
            <a:off x="613611" y="685892"/>
            <a:ext cx="3566407" cy="3794020"/>
          </a:xfrm>
        </p:spPr>
        <p:txBody>
          <a:bodyPr vert="horz" lIns="91440" tIns="45720" rIns="91440" bIns="45720" rtlCol="0" anchor="b">
            <a:normAutofit/>
          </a:bodyPr>
          <a:lstStyle/>
          <a:p>
            <a:pPr algn="r"/>
            <a:r>
              <a:rPr lang="en-US" sz="4000" kern="1200" cap="all" spc="200" baseline="0" dirty="0">
                <a:solidFill>
                  <a:schemeClr val="tx1">
                    <a:lumMod val="95000"/>
                    <a:lumOff val="5000"/>
                  </a:schemeClr>
                </a:solidFill>
                <a:latin typeface="+mj-lt"/>
                <a:ea typeface="+mj-ea"/>
                <a:cs typeface="+mj-cs"/>
              </a:rPr>
              <a:t>Showtime</a:t>
            </a:r>
          </a:p>
        </p:txBody>
      </p:sp>
      <p:cxnSp>
        <p:nvCxnSpPr>
          <p:cNvPr id="21" name="Straight Connector 20">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FA128"/>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6C9C451-8D86-6D50-280D-6B216DFB287B}"/>
              </a:ext>
            </a:extLst>
          </p:cNvPr>
          <p:cNvPicPr>
            <a:picLocks noChangeAspect="1"/>
          </p:cNvPicPr>
          <p:nvPr/>
        </p:nvPicPr>
        <p:blipFill rotWithShape="1">
          <a:blip r:embed="rId2"/>
          <a:srcRect l="14353" r="16989"/>
          <a:stretch/>
        </p:blipFill>
        <p:spPr>
          <a:xfrm>
            <a:off x="4658258" y="975"/>
            <a:ext cx="7533742" cy="6858000"/>
          </a:xfrm>
          <a:prstGeom prst="rect">
            <a:avLst/>
          </a:prstGeom>
        </p:spPr>
      </p:pic>
      <p:pic>
        <p:nvPicPr>
          <p:cNvPr id="5122" name="Picture 2" descr="Lin Manuel Miranda Hamilton GIF">
            <a:extLst>
              <a:ext uri="{FF2B5EF4-FFF2-40B4-BE49-F238E27FC236}">
                <a16:creationId xmlns:a16="http://schemas.microsoft.com/office/drawing/2014/main" id="{185F7F74-BC50-CE3F-F3AF-C12DD4418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431" y="4682390"/>
            <a:ext cx="2044332" cy="2044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3581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0"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256CBC06-AFCC-4937-8EA9-F545A2EB05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Two swans making a heart shape">
            <a:extLst>
              <a:ext uri="{FF2B5EF4-FFF2-40B4-BE49-F238E27FC236}">
                <a16:creationId xmlns:a16="http://schemas.microsoft.com/office/drawing/2014/main" id="{BB0BC30D-E9FF-AC8A-6762-7FD3ECAD026F}"/>
              </a:ext>
            </a:extLst>
          </p:cNvPr>
          <p:cNvPicPr>
            <a:picLocks noChangeAspect="1"/>
          </p:cNvPicPr>
          <p:nvPr/>
        </p:nvPicPr>
        <p:blipFill rotWithShape="1">
          <a:blip r:embed="rId2">
            <a:duotone>
              <a:prstClr val="black"/>
              <a:schemeClr val="tx2">
                <a:tint val="45000"/>
                <a:satMod val="400000"/>
              </a:schemeClr>
            </a:duotone>
            <a:alphaModFix amt="25000"/>
          </a:blip>
          <a:srcRect t="12451"/>
          <a:stretch/>
        </p:blipFill>
        <p:spPr>
          <a:xfrm>
            <a:off x="20" y="975"/>
            <a:ext cx="12191980" cy="6858000"/>
          </a:xfrm>
          <a:prstGeom prst="rect">
            <a:avLst/>
          </a:prstGeom>
        </p:spPr>
      </p:pic>
      <p:sp>
        <p:nvSpPr>
          <p:cNvPr id="2" name="Title 1">
            <a:extLst>
              <a:ext uri="{FF2B5EF4-FFF2-40B4-BE49-F238E27FC236}">
                <a16:creationId xmlns:a16="http://schemas.microsoft.com/office/drawing/2014/main" id="{50B850D8-105A-C4DA-8BAD-1BCBC0207864}"/>
              </a:ext>
            </a:extLst>
          </p:cNvPr>
          <p:cNvSpPr>
            <a:spLocks noGrp="1"/>
          </p:cNvSpPr>
          <p:nvPr>
            <p:ph type="title"/>
          </p:nvPr>
        </p:nvSpPr>
        <p:spPr>
          <a:xfrm>
            <a:off x="457200" y="4960137"/>
            <a:ext cx="7772400" cy="1463040"/>
          </a:xfrm>
        </p:spPr>
        <p:txBody>
          <a:bodyPr vert="horz" lIns="91440" tIns="45720" rIns="91440" bIns="45720" rtlCol="0" anchor="ctr">
            <a:normAutofit/>
          </a:bodyPr>
          <a:lstStyle/>
          <a:p>
            <a:pPr algn="r"/>
            <a:r>
              <a:rPr lang="en-US" kern="1200" cap="all" spc="200" baseline="0">
                <a:solidFill>
                  <a:schemeClr val="tx1"/>
                </a:solidFill>
                <a:latin typeface="+mj-lt"/>
                <a:ea typeface="+mj-ea"/>
                <a:cs typeface="+mj-cs"/>
              </a:rPr>
              <a:t>The Great Swan Race!</a:t>
            </a:r>
          </a:p>
        </p:txBody>
      </p:sp>
      <p:cxnSp>
        <p:nvCxnSpPr>
          <p:cNvPr id="16" name="Straight Connector 15">
            <a:extLst>
              <a:ext uri="{FF2B5EF4-FFF2-40B4-BE49-F238E27FC236}">
                <a16:creationId xmlns:a16="http://schemas.microsoft.com/office/drawing/2014/main" id="{2D041084-7D34-40AA-ACA7-1EFFC82122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66113"/>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BE194971-2F2D-44B0-8AE6-FF2DCCEE0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2" name="Oval 5">
            <a:extLst>
              <a:ext uri="{FF2B5EF4-FFF2-40B4-BE49-F238E27FC236}">
                <a16:creationId xmlns:a16="http://schemas.microsoft.com/office/drawing/2014/main" id="{1FF9A61E-EB11-4C46-82E1-3E00A3B4B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4" name="Straight Connector 23">
            <a:extLst>
              <a:ext uri="{FF2B5EF4-FFF2-40B4-BE49-F238E27FC236}">
                <a16:creationId xmlns:a16="http://schemas.microsoft.com/office/drawing/2014/main" id="{5E564EB3-35F2-4EFF-87DC-642DC02052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0BA28970-3E8F-46CD-A302-42EE83668B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alpha val="80000"/>
                  </a:schemeClr>
                </a:solidFill>
              </a:rPr>
              <a:t>Questions?</a:t>
            </a:r>
          </a:p>
        </p:txBody>
      </p:sp>
      <p:cxnSp>
        <p:nvCxnSpPr>
          <p:cNvPr id="28" name="Straight Connector 27">
            <a:extLst>
              <a:ext uri="{FF2B5EF4-FFF2-40B4-BE49-F238E27FC236}">
                <a16:creationId xmlns:a16="http://schemas.microsoft.com/office/drawing/2014/main" id="{47AE7893-212D-45CB-A5B0-AE377389AB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39605"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35410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4000" b="0" i="0" dirty="0">
                <a:solidFill>
                  <a:srgbClr val="ECECEC"/>
                </a:solidFill>
                <a:effectLst/>
                <a:latin typeface="Söhne"/>
              </a:rPr>
              <a:t>I Spent 24 Hours with RFID: Here's What I Discovered!</a:t>
            </a:r>
            <a:endParaRPr lang="en-US" sz="40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89553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E76A-219A-3FC5-D6C3-51D2CEEB1A0D}"/>
              </a:ext>
            </a:extLst>
          </p:cNvPr>
          <p:cNvSpPr>
            <a:spLocks noGrp="1"/>
          </p:cNvSpPr>
          <p:nvPr>
            <p:ph type="title"/>
          </p:nvPr>
        </p:nvSpPr>
        <p:spPr/>
        <p:txBody>
          <a:bodyPr/>
          <a:lstStyle/>
          <a:p>
            <a:r>
              <a:rPr lang="en-US"/>
              <a:t>Matt2ology GitHub: </a:t>
            </a:r>
            <a:r>
              <a:rPr lang="en-US">
                <a:hlinkClick r:id="rId2"/>
              </a:rPr>
              <a:t>POC - Project 01 - RFID</a:t>
            </a:r>
            <a:endParaRPr lang="en-US" dirty="0"/>
          </a:p>
        </p:txBody>
      </p:sp>
      <p:pic>
        <p:nvPicPr>
          <p:cNvPr id="6" name="Content Placeholder 5">
            <a:extLst>
              <a:ext uri="{FF2B5EF4-FFF2-40B4-BE49-F238E27FC236}">
                <a16:creationId xmlns:a16="http://schemas.microsoft.com/office/drawing/2014/main" id="{C0347D00-8ABD-344E-2D40-4DD432BB88DF}"/>
              </a:ext>
            </a:extLst>
          </p:cNvPr>
          <p:cNvPicPr>
            <a:picLocks noGrp="1" noChangeAspect="1"/>
          </p:cNvPicPr>
          <p:nvPr>
            <p:ph sz="half" idx="2"/>
          </p:nvPr>
        </p:nvPicPr>
        <p:blipFill>
          <a:blip r:embed="rId3"/>
          <a:stretch>
            <a:fillRect/>
          </a:stretch>
        </p:blipFill>
        <p:spPr>
          <a:xfrm>
            <a:off x="9539203" y="2972197"/>
            <a:ext cx="2409994" cy="2409994"/>
          </a:xfrm>
        </p:spPr>
      </p:pic>
      <p:pic>
        <p:nvPicPr>
          <p:cNvPr id="14" name="Content Placeholder 13">
            <a:extLst>
              <a:ext uri="{FF2B5EF4-FFF2-40B4-BE49-F238E27FC236}">
                <a16:creationId xmlns:a16="http://schemas.microsoft.com/office/drawing/2014/main" id="{3DC8D491-7130-F0A4-5789-4BA0355A517C}"/>
              </a:ext>
            </a:extLst>
          </p:cNvPr>
          <p:cNvPicPr>
            <a:picLocks noGrp="1" noChangeAspect="1"/>
          </p:cNvPicPr>
          <p:nvPr>
            <p:ph sz="half" idx="1"/>
          </p:nvPr>
        </p:nvPicPr>
        <p:blipFill>
          <a:blip r:embed="rId4"/>
          <a:stretch>
            <a:fillRect/>
          </a:stretch>
        </p:blipFill>
        <p:spPr>
          <a:xfrm>
            <a:off x="5597256" y="2084833"/>
            <a:ext cx="3778351" cy="4187952"/>
          </a:xfrm>
        </p:spPr>
      </p:pic>
      <p:pic>
        <p:nvPicPr>
          <p:cNvPr id="18" name="Picture 17">
            <a:extLst>
              <a:ext uri="{FF2B5EF4-FFF2-40B4-BE49-F238E27FC236}">
                <a16:creationId xmlns:a16="http://schemas.microsoft.com/office/drawing/2014/main" id="{81483000-30CD-5EF0-0944-8F6DF2F20907}"/>
              </a:ext>
            </a:extLst>
          </p:cNvPr>
          <p:cNvPicPr>
            <a:picLocks noChangeAspect="1"/>
          </p:cNvPicPr>
          <p:nvPr/>
        </p:nvPicPr>
        <p:blipFill>
          <a:blip r:embed="rId5"/>
          <a:stretch>
            <a:fillRect/>
          </a:stretch>
        </p:blipFill>
        <p:spPr>
          <a:xfrm>
            <a:off x="1024128" y="2084832"/>
            <a:ext cx="4509629" cy="3168787"/>
          </a:xfrm>
          <a:prstGeom prst="rect">
            <a:avLst/>
          </a:prstGeom>
        </p:spPr>
      </p:pic>
      <p:pic>
        <p:nvPicPr>
          <p:cNvPr id="20" name="Picture 19">
            <a:extLst>
              <a:ext uri="{FF2B5EF4-FFF2-40B4-BE49-F238E27FC236}">
                <a16:creationId xmlns:a16="http://schemas.microsoft.com/office/drawing/2014/main" id="{66C0D758-3136-2F09-BC94-BAB83FD41D92}"/>
              </a:ext>
            </a:extLst>
          </p:cNvPr>
          <p:cNvPicPr>
            <a:picLocks noChangeAspect="1"/>
          </p:cNvPicPr>
          <p:nvPr/>
        </p:nvPicPr>
        <p:blipFill>
          <a:blip r:embed="rId6"/>
          <a:stretch>
            <a:fillRect/>
          </a:stretch>
        </p:blipFill>
        <p:spPr>
          <a:xfrm>
            <a:off x="1024127" y="5299627"/>
            <a:ext cx="4509629" cy="973157"/>
          </a:xfrm>
          <a:prstGeom prst="rect">
            <a:avLst/>
          </a:prstGeom>
        </p:spPr>
      </p:pic>
    </p:spTree>
    <p:extLst>
      <p:ext uri="{BB962C8B-B14F-4D97-AF65-F5344CB8AC3E}">
        <p14:creationId xmlns:p14="http://schemas.microsoft.com/office/powerpoint/2010/main" val="9137554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p:txBody>
          <a:bodyPr/>
          <a:lstStyle/>
          <a:p>
            <a:r>
              <a:rPr lang="en-US"/>
              <a:t>Thank you</a:t>
            </a:r>
            <a:endParaRPr lang="en-US" dirty="0"/>
          </a:p>
        </p:txBody>
      </p:sp>
      <p:pic>
        <p:nvPicPr>
          <p:cNvPr id="2050"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71B11BAF-F48E-AE8B-A192-99F1876BE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47"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61A2264E-163C-6418-81EB-6089DB910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7045"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30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070784CE-9DD4-4C2D-88B9-D219730A4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0F797BD-EF59-1B01-DC5E-B74FA0F28BC4}"/>
              </a:ext>
            </a:extLst>
          </p:cNvPr>
          <p:cNvSpPr>
            <a:spLocks noGrp="1"/>
          </p:cNvSpPr>
          <p:nvPr>
            <p:ph type="title"/>
          </p:nvPr>
        </p:nvSpPr>
        <p:spPr>
          <a:xfrm>
            <a:off x="5258134" y="640080"/>
            <a:ext cx="6293689" cy="3652405"/>
          </a:xfrm>
        </p:spPr>
        <p:txBody>
          <a:bodyPr vert="horz" lIns="91440" tIns="45720" rIns="91440" bIns="45720" rtlCol="0" anchor="b">
            <a:normAutofit/>
          </a:bodyPr>
          <a:lstStyle/>
          <a:p>
            <a:r>
              <a:rPr lang="en-US" sz="4400" kern="1200" cap="all" spc="200" baseline="0">
                <a:solidFill>
                  <a:schemeClr val="tx1">
                    <a:lumMod val="85000"/>
                    <a:lumOff val="15000"/>
                  </a:schemeClr>
                </a:solidFill>
                <a:latin typeface="+mj-lt"/>
                <a:ea typeface="+mj-ea"/>
                <a:cs typeface="+mj-cs"/>
              </a:rPr>
              <a:t>Backup Slides</a:t>
            </a:r>
          </a:p>
        </p:txBody>
      </p:sp>
      <p:pic>
        <p:nvPicPr>
          <p:cNvPr id="9" name="Graphic 8" descr="Open Folder">
            <a:extLst>
              <a:ext uri="{FF2B5EF4-FFF2-40B4-BE49-F238E27FC236}">
                <a16:creationId xmlns:a16="http://schemas.microsoft.com/office/drawing/2014/main" id="{956649C3-221C-BD6B-AF8C-FA67DCFE5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20" name="Straight Connector 19">
            <a:extLst>
              <a:ext uri="{FF2B5EF4-FFF2-40B4-BE49-F238E27FC236}">
                <a16:creationId xmlns:a16="http://schemas.microsoft.com/office/drawing/2014/main" id="{640A410A-1838-4131-95A6-2BE4F8D412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388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Wiring</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2048030498"/>
              </p:ext>
            </p:extLst>
          </p:nvPr>
        </p:nvGraphicFramePr>
        <p:xfrm>
          <a:off x="783848" y="1797232"/>
          <a:ext cx="7504542" cy="3263536"/>
        </p:xfrm>
        <a:graphic>
          <a:graphicData uri="http://schemas.openxmlformats.org/drawingml/2006/table">
            <a:tbl>
              <a:tblPr firstRow="1" bandRow="1">
                <a:tableStyleId>{21E4AEA4-8DFA-4A89-87EB-49C32662AFE0}</a:tableStyleId>
              </a:tblPr>
              <a:tblGrid>
                <a:gridCol w="3845302">
                  <a:extLst>
                    <a:ext uri="{9D8B030D-6E8A-4147-A177-3AD203B41FA5}">
                      <a16:colId xmlns:a16="http://schemas.microsoft.com/office/drawing/2014/main" val="3044128233"/>
                    </a:ext>
                  </a:extLst>
                </a:gridCol>
                <a:gridCol w="1016000">
                  <a:extLst>
                    <a:ext uri="{9D8B030D-6E8A-4147-A177-3AD203B41FA5}">
                      <a16:colId xmlns:a16="http://schemas.microsoft.com/office/drawing/2014/main" val="1870148489"/>
                    </a:ext>
                  </a:extLst>
                </a:gridCol>
                <a:gridCol w="2643240">
                  <a:extLst>
                    <a:ext uri="{9D8B030D-6E8A-4147-A177-3AD203B41FA5}">
                      <a16:colId xmlns:a16="http://schemas.microsoft.com/office/drawing/2014/main" val="2277190819"/>
                    </a:ext>
                  </a:extLst>
                </a:gridCol>
              </a:tblGrid>
              <a:tr h="347724">
                <a:tc>
                  <a:txBody>
                    <a:bodyPr/>
                    <a:lstStyle/>
                    <a:p>
                      <a:r>
                        <a:rPr lang="en-US" sz="1800" dirty="0"/>
                        <a:t>RC522 Module (Left to Right)</a:t>
                      </a:r>
                    </a:p>
                  </a:txBody>
                  <a:tcPr marL="87890" marR="87890" marT="43944" marB="43944"/>
                </a:tc>
                <a:tc>
                  <a:txBody>
                    <a:bodyPr/>
                    <a:lstStyle/>
                    <a:p>
                      <a:endParaRPr lang="en-US" sz="1800" dirty="0"/>
                    </a:p>
                  </a:txBody>
                  <a:tcPr marL="87890" marR="87890" marT="43944" marB="43944"/>
                </a:tc>
                <a:tc>
                  <a:txBody>
                    <a:bodyPr/>
                    <a:lstStyle/>
                    <a:p>
                      <a:r>
                        <a:rPr lang="en-US" sz="1800" dirty="0"/>
                        <a:t>Raspberry Pi </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800" b="1" kern="1200" dirty="0">
                          <a:solidFill>
                            <a:schemeClr val="dk1"/>
                          </a:solidFill>
                          <a:effectLst/>
                        </a:rPr>
                        <a:t>PIN 1: </a:t>
                      </a:r>
                      <a:r>
                        <a:rPr lang="en-US" sz="1800" b="0" kern="1200" dirty="0">
                          <a:solidFill>
                            <a:schemeClr val="dk1"/>
                          </a:solidFill>
                          <a:effectLst/>
                        </a:rPr>
                        <a:t>Voltage Common Collector (VCC)</a:t>
                      </a:r>
                      <a:r>
                        <a:rPr lang="en-US" sz="1800" dirty="0"/>
                        <a:t> </a:t>
                      </a:r>
                    </a:p>
                  </a:txBody>
                  <a:tcPr marL="87890" marR="87890" marT="43944" marB="43944"/>
                </a:tc>
                <a:tc>
                  <a:txBody>
                    <a:bodyPr/>
                    <a:lstStyle/>
                    <a:p>
                      <a:pPr algn="l"/>
                      <a:r>
                        <a:rPr lang="en-US" sz="1800" dirty="0">
                          <a:solidFill>
                            <a:srgbClr val="FF0000"/>
                          </a:solidFill>
                        </a:rPr>
                        <a:t>Red</a:t>
                      </a:r>
                    </a:p>
                  </a:txBody>
                  <a:tcPr marL="87890" marR="87890" marT="43944" marB="43944"/>
                </a:tc>
                <a:tc>
                  <a:txBody>
                    <a:bodyPr/>
                    <a:lstStyle/>
                    <a:p>
                      <a:pPr algn="l"/>
                      <a:r>
                        <a:rPr lang="en-US" sz="1800" b="1" kern="1200" dirty="0">
                          <a:solidFill>
                            <a:schemeClr val="dk1"/>
                          </a:solidFill>
                          <a:effectLst/>
                        </a:rPr>
                        <a:t>PIN 1: </a:t>
                      </a:r>
                      <a:r>
                        <a:rPr lang="en-US" sz="1800" b="0" kern="1200" dirty="0">
                          <a:solidFill>
                            <a:schemeClr val="dk1"/>
                          </a:solidFill>
                          <a:effectLst/>
                        </a:rPr>
                        <a:t>3.3v</a:t>
                      </a:r>
                      <a:endParaRPr lang="en-US" sz="1800" b="0" dirty="0"/>
                    </a:p>
                  </a:txBody>
                  <a:tcPr marL="87890" marR="87890" marT="43944" marB="43944"/>
                </a:tc>
                <a:extLst>
                  <a:ext uri="{0D108BD9-81ED-4DB2-BD59-A6C34878D82A}">
                    <a16:rowId xmlns:a16="http://schemas.microsoft.com/office/drawing/2014/main" val="3980567749"/>
                  </a:ext>
                </a:extLst>
              </a:tr>
              <a:tr h="347724">
                <a:tc>
                  <a:txBody>
                    <a:bodyPr/>
                    <a:lstStyle/>
                    <a:p>
                      <a:pPr algn="l"/>
                      <a:r>
                        <a:rPr lang="en-US" sz="1800" b="1" kern="1200" dirty="0">
                          <a:solidFill>
                            <a:schemeClr val="dk1"/>
                          </a:solidFill>
                          <a:effectLst/>
                        </a:rPr>
                        <a:t>PIN 2: </a:t>
                      </a:r>
                      <a:r>
                        <a:rPr lang="en-US" sz="1800" b="0" kern="1200" dirty="0">
                          <a:solidFill>
                            <a:schemeClr val="dk1"/>
                          </a:solidFill>
                          <a:effectLst/>
                        </a:rPr>
                        <a:t>Reset </a:t>
                      </a:r>
                      <a:r>
                        <a:rPr lang="en-US" sz="1800" b="1" kern="1200" dirty="0">
                          <a:solidFill>
                            <a:schemeClr val="dk1"/>
                          </a:solidFill>
                          <a:effectLst/>
                        </a:rPr>
                        <a:t>(</a:t>
                      </a:r>
                      <a:r>
                        <a:rPr lang="en-US" sz="1800" b="0" kern="1200" dirty="0">
                          <a:solidFill>
                            <a:schemeClr val="dk1"/>
                          </a:solidFill>
                          <a:effectLst/>
                        </a:rPr>
                        <a:t>RST)</a:t>
                      </a:r>
                      <a:endParaRPr lang="en-US" sz="1800" dirty="0"/>
                    </a:p>
                  </a:txBody>
                  <a:tcPr marL="87890" marR="87890" marT="43944" marB="43944"/>
                </a:tc>
                <a:tc>
                  <a:txBody>
                    <a:bodyPr/>
                    <a:lstStyle/>
                    <a:p>
                      <a:pPr algn="l"/>
                      <a:r>
                        <a:rPr lang="en-US" sz="1800" dirty="0">
                          <a:solidFill>
                            <a:srgbClr val="808080"/>
                          </a:solidFill>
                        </a:rPr>
                        <a:t>Gray</a:t>
                      </a:r>
                      <a:endParaRPr lang="en-US" sz="1800" dirty="0"/>
                    </a:p>
                  </a:txBody>
                  <a:tcPr marL="87890" marR="87890" marT="43944" marB="43944"/>
                </a:tc>
                <a:tc>
                  <a:txBody>
                    <a:bodyPr/>
                    <a:lstStyle/>
                    <a:p>
                      <a:pPr algn="l"/>
                      <a:r>
                        <a:rPr lang="en-US" sz="1800" b="1" kern="1200" dirty="0">
                          <a:solidFill>
                            <a:schemeClr val="dk1"/>
                          </a:solidFill>
                          <a:effectLst/>
                        </a:rPr>
                        <a:t>PIN</a:t>
                      </a:r>
                      <a:r>
                        <a:rPr lang="en-US" sz="1800" b="1" dirty="0"/>
                        <a:t> 22: </a:t>
                      </a:r>
                      <a:r>
                        <a:rPr lang="en-US" sz="1800" b="0" dirty="0"/>
                        <a:t>GPIO #25</a:t>
                      </a:r>
                    </a:p>
                  </a:txBody>
                  <a:tcPr marL="87890" marR="87890" marT="43944" marB="43944"/>
                </a:tc>
                <a:extLst>
                  <a:ext uri="{0D108BD9-81ED-4DB2-BD59-A6C34878D82A}">
                    <a16:rowId xmlns:a16="http://schemas.microsoft.com/office/drawing/2014/main" val="3056492793"/>
                  </a:ext>
                </a:extLst>
              </a:tr>
              <a:tr h="347724">
                <a:tc>
                  <a:txBody>
                    <a:bodyPr/>
                    <a:lstStyle/>
                    <a:p>
                      <a:pPr algn="l"/>
                      <a:r>
                        <a:rPr lang="en-US" sz="1800" b="1" kern="1200" dirty="0">
                          <a:solidFill>
                            <a:schemeClr val="dk1"/>
                          </a:solidFill>
                          <a:effectLst/>
                        </a:rPr>
                        <a:t>PIN 3: </a:t>
                      </a:r>
                      <a:r>
                        <a:rPr lang="en-US" sz="1800" b="0" kern="1200" dirty="0">
                          <a:solidFill>
                            <a:schemeClr val="dk1"/>
                          </a:solidFill>
                          <a:effectLst/>
                        </a:rPr>
                        <a:t>Ground (GND)</a:t>
                      </a:r>
                      <a:endParaRPr lang="en-US" sz="1800" b="1" dirty="0"/>
                    </a:p>
                  </a:txBody>
                  <a:tcPr marL="87890" marR="87890" marT="43944" marB="43944"/>
                </a:tc>
                <a:tc>
                  <a:txBody>
                    <a:bodyPr/>
                    <a:lstStyle/>
                    <a:p>
                      <a:pPr algn="l"/>
                      <a:r>
                        <a:rPr lang="en-US" sz="1800" dirty="0"/>
                        <a:t>Black</a:t>
                      </a:r>
                      <a:endParaRPr lang="en-US" sz="1800" dirty="0">
                        <a:solidFill>
                          <a:srgbClr val="808080"/>
                        </a:solidFill>
                      </a:endParaRPr>
                    </a:p>
                  </a:txBody>
                  <a:tcPr marL="87890" marR="87890" marT="43944" marB="43944"/>
                </a:tc>
                <a:tc>
                  <a:txBody>
                    <a:bodyPr/>
                    <a:lstStyle/>
                    <a:p>
                      <a:pPr algn="l"/>
                      <a:r>
                        <a:rPr lang="en-US" sz="1800" b="1" kern="1200" dirty="0">
                          <a:solidFill>
                            <a:schemeClr val="dk1"/>
                          </a:solidFill>
                          <a:effectLst/>
                        </a:rPr>
                        <a:t>PIN 6: </a:t>
                      </a:r>
                      <a:r>
                        <a:rPr lang="en-US" sz="1800" b="0" kern="1200" dirty="0">
                          <a:solidFill>
                            <a:schemeClr val="dk1"/>
                          </a:solidFill>
                          <a:effectLst/>
                        </a:rPr>
                        <a:t>Ground (GND)</a:t>
                      </a:r>
                      <a:endParaRPr lang="en-US" sz="1800" dirty="0"/>
                    </a:p>
                  </a:txBody>
                  <a:tcPr marL="87890" marR="87890" marT="43944" marB="43944"/>
                </a:tc>
                <a:extLst>
                  <a:ext uri="{0D108BD9-81ED-4DB2-BD59-A6C34878D82A}">
                    <a16:rowId xmlns:a16="http://schemas.microsoft.com/office/drawing/2014/main" val="1782054816"/>
                  </a:ext>
                </a:extLst>
              </a:tr>
              <a:tr h="351241">
                <a:tc>
                  <a:txBody>
                    <a:bodyPr/>
                    <a:lstStyle/>
                    <a:p>
                      <a:pPr algn="l"/>
                      <a:r>
                        <a:rPr lang="en-US" sz="1800" b="1" kern="1200" dirty="0">
                          <a:solidFill>
                            <a:schemeClr val="tx1"/>
                          </a:solidFill>
                          <a:effectLst/>
                        </a:rPr>
                        <a:t>PIN 4: </a:t>
                      </a:r>
                      <a:r>
                        <a:rPr lang="en-US" sz="1800" b="0" kern="1200" dirty="0">
                          <a:solidFill>
                            <a:schemeClr val="tx1"/>
                          </a:solidFill>
                          <a:effectLst/>
                        </a:rPr>
                        <a:t>Interrupt Request (IRQ)</a:t>
                      </a:r>
                      <a:endParaRPr lang="en-US" sz="1800" b="1" dirty="0">
                        <a:solidFill>
                          <a:schemeClr val="tx1"/>
                        </a:solidFill>
                      </a:endParaRPr>
                    </a:p>
                  </a:txBody>
                  <a:tcPr marL="87890" marR="87890" marT="43944" marB="43944"/>
                </a:tc>
                <a:tc>
                  <a:txBody>
                    <a:bodyPr/>
                    <a:lstStyle/>
                    <a:p>
                      <a:pPr algn="l"/>
                      <a:endParaRPr lang="en-US" sz="1800" dirty="0">
                        <a:solidFill>
                          <a:schemeClr val="tx1"/>
                        </a:solidFill>
                      </a:endParaRPr>
                    </a:p>
                  </a:txBody>
                  <a:tcPr marL="87890" marR="87890" marT="43944" marB="43944"/>
                </a:tc>
                <a:tc>
                  <a:txBody>
                    <a:bodyPr/>
                    <a:lstStyle/>
                    <a:p>
                      <a:pPr algn="l" fontAlgn="ctr"/>
                      <a:r>
                        <a:rPr lang="en-US" sz="1800" dirty="0">
                          <a:effectLst/>
                        </a:rPr>
                        <a:t>Not connected</a:t>
                      </a:r>
                      <a:endParaRPr lang="en-US" sz="18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800" b="1" kern="1200" dirty="0">
                          <a:solidFill>
                            <a:schemeClr val="dk1"/>
                          </a:solidFill>
                          <a:effectLst/>
                        </a:rPr>
                        <a:t>PIN 5: </a:t>
                      </a:r>
                      <a:r>
                        <a:rPr lang="en-US" sz="1800" b="0" kern="1200" dirty="0">
                          <a:solidFill>
                            <a:schemeClr val="dk1"/>
                          </a:solidFill>
                          <a:effectLst/>
                        </a:rPr>
                        <a:t>Master In Slave Out (MISO)</a:t>
                      </a:r>
                      <a:endParaRPr lang="en-US" sz="1800" b="1" dirty="0"/>
                    </a:p>
                  </a:txBody>
                  <a:tcPr marL="87890" marR="87890" marT="43944" marB="43944"/>
                </a:tc>
                <a:tc>
                  <a:txBody>
                    <a:bodyPr/>
                    <a:lstStyle/>
                    <a:p>
                      <a:pPr algn="l"/>
                      <a:r>
                        <a:rPr lang="en-US" sz="1800" dirty="0">
                          <a:solidFill>
                            <a:srgbClr val="0070C0"/>
                          </a:solidFill>
                        </a:rPr>
                        <a:t>Blue</a:t>
                      </a:r>
                    </a:p>
                  </a:txBody>
                  <a:tcPr marL="87890" marR="87890" marT="43944" marB="439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rPr>
                        <a:t>PIN 21:</a:t>
                      </a:r>
                      <a:r>
                        <a:rPr lang="en-US" sz="1800" b="0" kern="1200" dirty="0">
                          <a:solidFill>
                            <a:schemeClr val="dk1"/>
                          </a:solidFill>
                          <a:effectLst/>
                        </a:rPr>
                        <a:t> GPIO #9 (MISO)</a:t>
                      </a:r>
                      <a:endParaRPr lang="en-US" sz="1800" b="0" dirty="0"/>
                    </a:p>
                  </a:txBody>
                  <a:tcPr marL="87890" marR="87890" marT="43944" marB="43944"/>
                </a:tc>
                <a:extLst>
                  <a:ext uri="{0D108BD9-81ED-4DB2-BD59-A6C34878D82A}">
                    <a16:rowId xmlns:a16="http://schemas.microsoft.com/office/drawing/2014/main" val="1407562942"/>
                  </a:ext>
                </a:extLst>
              </a:tr>
              <a:tr h="347724">
                <a:tc>
                  <a:txBody>
                    <a:bodyPr/>
                    <a:lstStyle/>
                    <a:p>
                      <a:pPr algn="l"/>
                      <a:r>
                        <a:rPr lang="en-US" sz="1800" b="1" kern="1200" dirty="0">
                          <a:solidFill>
                            <a:schemeClr val="dk1"/>
                          </a:solidFill>
                          <a:effectLst/>
                        </a:rPr>
                        <a:t>PIN 6: </a:t>
                      </a:r>
                      <a:r>
                        <a:rPr lang="en-US" sz="1800" b="0" kern="1200" dirty="0">
                          <a:solidFill>
                            <a:schemeClr val="dk1"/>
                          </a:solidFill>
                          <a:effectLst/>
                        </a:rPr>
                        <a:t>Master Out Slave In </a:t>
                      </a:r>
                      <a:r>
                        <a:rPr lang="en-US" sz="1800" b="1" kern="1200" dirty="0">
                          <a:solidFill>
                            <a:schemeClr val="dk1"/>
                          </a:solidFill>
                          <a:effectLst/>
                        </a:rPr>
                        <a:t>(</a:t>
                      </a:r>
                      <a:r>
                        <a:rPr lang="en-US" sz="1800" b="0" kern="1200" dirty="0">
                          <a:solidFill>
                            <a:schemeClr val="dk1"/>
                          </a:solidFill>
                          <a:effectLst/>
                        </a:rPr>
                        <a:t>MOSI)</a:t>
                      </a:r>
                      <a:endParaRPr lang="en-US" sz="1800" b="1" dirty="0"/>
                    </a:p>
                  </a:txBody>
                  <a:tcPr marL="87890" marR="87890" marT="43944" marB="43944"/>
                </a:tc>
                <a:tc>
                  <a:txBody>
                    <a:bodyPr/>
                    <a:lstStyle/>
                    <a:p>
                      <a:pPr algn="l"/>
                      <a:r>
                        <a:rPr lang="en-US" sz="1800" dirty="0">
                          <a:solidFill>
                            <a:srgbClr val="FFD700"/>
                          </a:solidFill>
                        </a:rPr>
                        <a:t>GOLD</a:t>
                      </a:r>
                    </a:p>
                  </a:txBody>
                  <a:tcPr marL="87890" marR="87890" marT="43944" marB="43944"/>
                </a:tc>
                <a:tc>
                  <a:txBody>
                    <a:bodyPr/>
                    <a:lstStyle/>
                    <a:p>
                      <a:pPr algn="l"/>
                      <a:r>
                        <a:rPr lang="en-US" sz="1800" b="1" kern="1200" dirty="0">
                          <a:solidFill>
                            <a:schemeClr val="dk1"/>
                          </a:solidFill>
                          <a:effectLst/>
                        </a:rPr>
                        <a:t>PIN 19:</a:t>
                      </a:r>
                      <a:r>
                        <a:rPr lang="en-US" sz="1800" b="0" kern="1200" dirty="0">
                          <a:solidFill>
                            <a:schemeClr val="dk1"/>
                          </a:solidFill>
                          <a:effectLst/>
                        </a:rPr>
                        <a:t> GPIO #10 (MOSI)</a:t>
                      </a:r>
                      <a:endParaRPr lang="en-US" sz="1800" b="0" dirty="0"/>
                    </a:p>
                  </a:txBody>
                  <a:tcPr marL="87890" marR="87890" marT="43944" marB="43944"/>
                </a:tc>
                <a:extLst>
                  <a:ext uri="{0D108BD9-81ED-4DB2-BD59-A6C34878D82A}">
                    <a16:rowId xmlns:a16="http://schemas.microsoft.com/office/drawing/2014/main" val="3961124884"/>
                  </a:ext>
                </a:extLst>
              </a:tr>
              <a:tr h="347724">
                <a:tc>
                  <a:txBody>
                    <a:bodyPr/>
                    <a:lstStyle/>
                    <a:p>
                      <a:pPr algn="l"/>
                      <a:r>
                        <a:rPr lang="en-US" sz="1800" b="1" kern="1200" dirty="0">
                          <a:solidFill>
                            <a:schemeClr val="dk1"/>
                          </a:solidFill>
                          <a:effectLst/>
                        </a:rPr>
                        <a:t>PIN 7: </a:t>
                      </a:r>
                      <a:r>
                        <a:rPr lang="en-US" sz="1800" b="0" kern="1200" dirty="0">
                          <a:solidFill>
                            <a:schemeClr val="dk1"/>
                          </a:solidFill>
                          <a:effectLst/>
                        </a:rPr>
                        <a:t>Serial Clock </a:t>
                      </a:r>
                      <a:r>
                        <a:rPr lang="en-US" sz="1800" b="1" kern="1200" dirty="0">
                          <a:solidFill>
                            <a:schemeClr val="dk1"/>
                          </a:solidFill>
                          <a:effectLst/>
                        </a:rPr>
                        <a:t>(</a:t>
                      </a:r>
                      <a:r>
                        <a:rPr lang="en-US" sz="1800" b="0" kern="1200" dirty="0">
                          <a:solidFill>
                            <a:schemeClr val="dk1"/>
                          </a:solidFill>
                          <a:effectLst/>
                        </a:rPr>
                        <a:t>SCK)</a:t>
                      </a:r>
                      <a:endParaRPr lang="en-US" sz="1800" b="1" dirty="0"/>
                    </a:p>
                  </a:txBody>
                  <a:tcPr marL="87890" marR="87890" marT="43944" marB="43944"/>
                </a:tc>
                <a:tc>
                  <a:txBody>
                    <a:bodyPr/>
                    <a:lstStyle/>
                    <a:p>
                      <a:pPr algn="l"/>
                      <a:r>
                        <a:rPr lang="en-US" sz="1800" dirty="0">
                          <a:solidFill>
                            <a:srgbClr val="FFA500"/>
                          </a:solidFill>
                        </a:rPr>
                        <a:t>Orange</a:t>
                      </a:r>
                    </a:p>
                  </a:txBody>
                  <a:tcPr marL="87890" marR="87890" marT="43944" marB="43944"/>
                </a:tc>
                <a:tc>
                  <a:txBody>
                    <a:bodyPr/>
                    <a:lstStyle/>
                    <a:p>
                      <a:pPr algn="l"/>
                      <a:r>
                        <a:rPr lang="en-US" sz="1800" b="1" kern="1200" dirty="0">
                          <a:solidFill>
                            <a:schemeClr val="dk1"/>
                          </a:solidFill>
                          <a:effectLst/>
                        </a:rPr>
                        <a:t>PIN 23:</a:t>
                      </a:r>
                      <a:r>
                        <a:rPr lang="en-US" sz="1800" b="0" kern="1200" dirty="0">
                          <a:solidFill>
                            <a:schemeClr val="dk1"/>
                          </a:solidFill>
                          <a:effectLst/>
                        </a:rPr>
                        <a:t> GPIO #11 (SCLK)</a:t>
                      </a:r>
                      <a:endParaRPr lang="en-US" sz="1800" b="0" dirty="0"/>
                    </a:p>
                  </a:txBody>
                  <a:tcPr marL="87890" marR="87890" marT="43944" marB="43944"/>
                </a:tc>
                <a:extLst>
                  <a:ext uri="{0D108BD9-81ED-4DB2-BD59-A6C34878D82A}">
                    <a16:rowId xmlns:a16="http://schemas.microsoft.com/office/drawing/2014/main" val="1307516430"/>
                  </a:ext>
                </a:extLst>
              </a:tr>
              <a:tr h="252765">
                <a:tc>
                  <a:txBody>
                    <a:bodyPr/>
                    <a:lstStyle/>
                    <a:p>
                      <a:pPr algn="l"/>
                      <a:r>
                        <a:rPr lang="en-US" sz="1800" b="1" kern="1200" dirty="0">
                          <a:solidFill>
                            <a:schemeClr val="dk1"/>
                          </a:solidFill>
                          <a:effectLst/>
                        </a:rPr>
                        <a:t>PIN 8: </a:t>
                      </a:r>
                      <a:r>
                        <a:rPr lang="en-US" sz="1800" b="0" kern="1200" dirty="0">
                          <a:solidFill>
                            <a:schemeClr val="dk1"/>
                          </a:solidFill>
                          <a:effectLst/>
                        </a:rPr>
                        <a:t>Serial Data Line (SDA)</a:t>
                      </a:r>
                      <a:endParaRPr lang="en-US" sz="1800" b="1" dirty="0"/>
                    </a:p>
                  </a:txBody>
                  <a:tcPr marL="87890" marR="87890" marT="43944" marB="43944"/>
                </a:tc>
                <a:tc>
                  <a:txBody>
                    <a:bodyPr/>
                    <a:lstStyle/>
                    <a:p>
                      <a:pPr algn="l"/>
                      <a:r>
                        <a:rPr lang="en-US" sz="1800" dirty="0">
                          <a:solidFill>
                            <a:srgbClr val="00B050"/>
                          </a:solidFill>
                        </a:rPr>
                        <a:t>Green</a:t>
                      </a:r>
                    </a:p>
                  </a:txBody>
                  <a:tcPr marL="87890" marR="87890" marT="43944" marB="43944"/>
                </a:tc>
                <a:tc>
                  <a:txBody>
                    <a:bodyPr/>
                    <a:lstStyle/>
                    <a:p>
                      <a:pPr algn="l"/>
                      <a:r>
                        <a:rPr lang="en-US" sz="1800" b="1" kern="1200" dirty="0">
                          <a:solidFill>
                            <a:schemeClr val="dk1"/>
                          </a:solidFill>
                          <a:effectLst/>
                        </a:rPr>
                        <a:t>PIN 24:</a:t>
                      </a:r>
                      <a:r>
                        <a:rPr lang="en-US" sz="1800" b="0" kern="1200" dirty="0">
                          <a:solidFill>
                            <a:schemeClr val="dk1"/>
                          </a:solidFill>
                          <a:effectLst/>
                        </a:rPr>
                        <a:t> GPIO #8 (</a:t>
                      </a:r>
                      <a:r>
                        <a:rPr lang="en-US" sz="1800" b="0" i="0" kern="1200" dirty="0">
                          <a:solidFill>
                            <a:schemeClr val="dk1"/>
                          </a:solidFill>
                          <a:effectLst/>
                          <a:latin typeface="+mn-lt"/>
                          <a:ea typeface="+mn-ea"/>
                          <a:cs typeface="+mn-cs"/>
                        </a:rPr>
                        <a:t>CE0</a:t>
                      </a:r>
                      <a:r>
                        <a:rPr lang="en-US" sz="1800" b="0" kern="1200" dirty="0">
                          <a:solidFill>
                            <a:schemeClr val="dk1"/>
                          </a:solidFill>
                          <a:effectLst/>
                        </a:rPr>
                        <a:t>)</a:t>
                      </a:r>
                      <a:endParaRPr lang="en-US" sz="1800" b="0" dirty="0"/>
                    </a:p>
                  </a:txBody>
                  <a:tcPr marL="87890" marR="87890" marT="43944" marB="43944"/>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58341" y="1797233"/>
            <a:ext cx="330049" cy="338016"/>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127601" y="1797231"/>
            <a:ext cx="486987" cy="340573"/>
          </a:xfrm>
          <a:prstGeom prst="rect">
            <a:avLst/>
          </a:prstGeom>
        </p:spPr>
      </p:pic>
      <p:sp>
        <p:nvSpPr>
          <p:cNvPr id="2242" name="Oval 2241">
            <a:extLst>
              <a:ext uri="{FF2B5EF4-FFF2-40B4-BE49-F238E27FC236}">
                <a16:creationId xmlns:a16="http://schemas.microsoft.com/office/drawing/2014/main" id="{9F49BCD3-6095-CB5C-C74F-C255C03CC1F7}"/>
              </a:ext>
            </a:extLst>
          </p:cNvPr>
          <p:cNvSpPr/>
          <p:nvPr/>
        </p:nvSpPr>
        <p:spPr>
          <a:xfrm>
            <a:off x="5461000" y="4451130"/>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3" name="Oval 2242">
            <a:extLst>
              <a:ext uri="{FF2B5EF4-FFF2-40B4-BE49-F238E27FC236}">
                <a16:creationId xmlns:a16="http://schemas.microsoft.com/office/drawing/2014/main" id="{7628077C-64F7-ECD9-C197-0F25C2057232}"/>
              </a:ext>
            </a:extLst>
          </p:cNvPr>
          <p:cNvSpPr/>
          <p:nvPr/>
        </p:nvSpPr>
        <p:spPr>
          <a:xfrm>
            <a:off x="5461000" y="4822314"/>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61000" y="3713267"/>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61000" y="4084451"/>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6" name="Oval 2245">
            <a:extLst>
              <a:ext uri="{FF2B5EF4-FFF2-40B4-BE49-F238E27FC236}">
                <a16:creationId xmlns:a16="http://schemas.microsoft.com/office/drawing/2014/main" id="{8CF34A44-F280-617F-FE47-974058E7FCF8}"/>
              </a:ext>
            </a:extLst>
          </p:cNvPr>
          <p:cNvSpPr/>
          <p:nvPr/>
        </p:nvSpPr>
        <p:spPr>
          <a:xfrm>
            <a:off x="5461000" y="2624572"/>
            <a:ext cx="158970" cy="158970"/>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61000" y="2995756"/>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61000" y="2257893"/>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nvGrpSpPr>
          <p:cNvPr id="3" name="Group 2">
            <a:extLst>
              <a:ext uri="{FF2B5EF4-FFF2-40B4-BE49-F238E27FC236}">
                <a16:creationId xmlns:a16="http://schemas.microsoft.com/office/drawing/2014/main" id="{AC6E25BE-E9BE-3C2A-065F-700372AB31A1}"/>
              </a:ext>
            </a:extLst>
          </p:cNvPr>
          <p:cNvGrpSpPr/>
          <p:nvPr/>
        </p:nvGrpSpPr>
        <p:grpSpPr>
          <a:xfrm rot="10800000">
            <a:off x="8330289" y="585216"/>
            <a:ext cx="3590003" cy="5683274"/>
            <a:chOff x="8330289" y="585216"/>
            <a:chExt cx="3590003" cy="5683274"/>
          </a:xfrm>
        </p:grpSpPr>
        <p:grpSp>
          <p:nvGrpSpPr>
            <p:cNvPr id="2241" name="Group 2240">
              <a:extLst>
                <a:ext uri="{FF2B5EF4-FFF2-40B4-BE49-F238E27FC236}">
                  <a16:creationId xmlns:a16="http://schemas.microsoft.com/office/drawing/2014/main" id="{2248AEAD-B9AC-3391-208B-8C70FEB7E43B}"/>
                </a:ext>
              </a:extLst>
            </p:cNvPr>
            <p:cNvGrpSpPr/>
            <p:nvPr/>
          </p:nvGrpSpPr>
          <p:grpSpPr>
            <a:xfrm rot="10800000">
              <a:off x="8330289" y="585216"/>
              <a:ext cx="3590003" cy="5683274"/>
              <a:chOff x="8330289" y="585216"/>
              <a:chExt cx="3590003" cy="5683274"/>
            </a:xfrm>
          </p:grpSpPr>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5400000">
                <a:off x="8925617" y="-10112"/>
                <a:ext cx="2399347" cy="3590003"/>
              </a:xfrm>
              <a:prstGeom prst="rect">
                <a:avLst/>
              </a:prstGeom>
            </p:spPr>
          </p:pic>
          <p:grpSp>
            <p:nvGrpSpPr>
              <p:cNvPr id="2239" name="Group 2238">
                <a:extLst>
                  <a:ext uri="{FF2B5EF4-FFF2-40B4-BE49-F238E27FC236}">
                    <a16:creationId xmlns:a16="http://schemas.microsoft.com/office/drawing/2014/main" id="{CFC0AF23-9592-0C88-5654-320571365D84}"/>
                  </a:ext>
                </a:extLst>
              </p:cNvPr>
              <p:cNvGrpSpPr/>
              <p:nvPr/>
            </p:nvGrpSpPr>
            <p:grpSpPr>
              <a:xfrm>
                <a:off x="9179375" y="2558441"/>
                <a:ext cx="2407789" cy="3710049"/>
                <a:chOff x="9179375" y="2558441"/>
                <a:chExt cx="2407789" cy="3710049"/>
              </a:xfrm>
            </p:grpSpPr>
            <p:cxnSp>
              <p:nvCxnSpPr>
                <p:cNvPr id="2140" name="Connector: Elbow 2139">
                  <a:extLst>
                    <a:ext uri="{FF2B5EF4-FFF2-40B4-BE49-F238E27FC236}">
                      <a16:creationId xmlns:a16="http://schemas.microsoft.com/office/drawing/2014/main" id="{CB71D2BC-1DD0-DBB4-A748-702365C5D2A6}"/>
                    </a:ext>
                  </a:extLst>
                </p:cNvPr>
                <p:cNvCxnSpPr>
                  <a:cxnSpLocks/>
                </p:cNvCxnSpPr>
                <p:nvPr/>
              </p:nvCxnSpPr>
              <p:spPr>
                <a:xfrm rot="10800000">
                  <a:off x="9510883" y="2644824"/>
                  <a:ext cx="1155017" cy="157345"/>
                </a:xfrm>
                <a:prstGeom prst="bentConnector3">
                  <a:avLst>
                    <a:gd name="adj1" fmla="val -1129"/>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2BFEF1-6BF0-7123-2D9A-851004F0CAC5}"/>
                    </a:ext>
                  </a:extLst>
                </p:cNvPr>
                <p:cNvGrpSpPr/>
                <p:nvPr/>
              </p:nvGrpSpPr>
              <p:grpSpPr>
                <a:xfrm>
                  <a:off x="9179375" y="3275837"/>
                  <a:ext cx="1891831" cy="2992653"/>
                  <a:chOff x="9183972" y="3275837"/>
                  <a:chExt cx="1891831" cy="2992653"/>
                </a:xfrm>
              </p:grpSpPr>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5400000">
                    <a:off x="8633561" y="3826248"/>
                    <a:ext cx="2992653" cy="1891831"/>
                  </a:xfrm>
                  <a:prstGeom prst="rect">
                    <a:avLst/>
                  </a:prstGeom>
                </p:spPr>
              </p:pic>
              <p:sp>
                <p:nvSpPr>
                  <p:cNvPr id="2102" name="&quot;Not Allowed&quot; Symbol 2101">
                    <a:extLst>
                      <a:ext uri="{FF2B5EF4-FFF2-40B4-BE49-F238E27FC236}">
                        <a16:creationId xmlns:a16="http://schemas.microsoft.com/office/drawing/2014/main" id="{108CD2F7-2BB8-93FD-8396-0CD9F232B16B}"/>
                      </a:ext>
                    </a:extLst>
                  </p:cNvPr>
                  <p:cNvSpPr/>
                  <p:nvPr/>
                </p:nvSpPr>
                <p:spPr>
                  <a:xfrm rot="10800000">
                    <a:off x="9947748" y="3343892"/>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cxnSp>
              <p:nvCxnSpPr>
                <p:cNvPr id="40" name="Connector: Elbow 39">
                  <a:extLst>
                    <a:ext uri="{FF2B5EF4-FFF2-40B4-BE49-F238E27FC236}">
                      <a16:creationId xmlns:a16="http://schemas.microsoft.com/office/drawing/2014/main" id="{4A854B18-DB31-58D8-76AC-B09B3A1BD960}"/>
                    </a:ext>
                  </a:extLst>
                </p:cNvPr>
                <p:cNvCxnSpPr>
                  <a:cxnSpLocks/>
                </p:cNvCxnSpPr>
                <p:nvPr/>
              </p:nvCxnSpPr>
              <p:spPr>
                <a:xfrm rot="16200000" flipV="1">
                  <a:off x="9070221" y="2910541"/>
                  <a:ext cx="834662" cy="130462"/>
                </a:xfrm>
                <a:prstGeom prst="bentConnector3">
                  <a:avLst>
                    <a:gd name="adj1" fmla="val 2432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rot="10800000">
                  <a:off x="9399537" y="2558442"/>
                  <a:ext cx="2187627" cy="241481"/>
                </a:xfrm>
                <a:prstGeom prst="bentConnector3">
                  <a:avLst>
                    <a:gd name="adj1" fmla="val 58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5AE8AC7F-3010-96BE-46A7-2D8EE5F8B6DC}"/>
                    </a:ext>
                  </a:extLst>
                </p:cNvPr>
                <p:cNvCxnSpPr>
                  <a:cxnSpLocks/>
                </p:cNvCxnSpPr>
                <p:nvPr/>
              </p:nvCxnSpPr>
              <p:spPr>
                <a:xfrm>
                  <a:off x="10572748" y="2900363"/>
                  <a:ext cx="0" cy="8420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95" name="Connector: Elbow 2094">
                  <a:extLst>
                    <a:ext uri="{FF2B5EF4-FFF2-40B4-BE49-F238E27FC236}">
                      <a16:creationId xmlns:a16="http://schemas.microsoft.com/office/drawing/2014/main" id="{C31D3D3C-7885-CB98-EB9A-5C426F9F00B5}"/>
                    </a:ext>
                  </a:extLst>
                </p:cNvPr>
                <p:cNvCxnSpPr>
                  <a:cxnSpLocks/>
                </p:cNvCxnSpPr>
                <p:nvPr/>
              </p:nvCxnSpPr>
              <p:spPr>
                <a:xfrm rot="10800000">
                  <a:off x="9455771" y="2605819"/>
                  <a:ext cx="1102746" cy="194103"/>
                </a:xfrm>
                <a:prstGeom prst="bentConnector3">
                  <a:avLst>
                    <a:gd name="adj1" fmla="val -1393"/>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0" name="Connector: Elbow 2119">
                  <a:extLst>
                    <a:ext uri="{FF2B5EF4-FFF2-40B4-BE49-F238E27FC236}">
                      <a16:creationId xmlns:a16="http://schemas.microsoft.com/office/drawing/2014/main" id="{1328B502-A1A2-FF02-54A6-002B82ABA3EB}"/>
                    </a:ext>
                  </a:extLst>
                </p:cNvPr>
                <p:cNvCxnSpPr>
                  <a:cxnSpLocks/>
                </p:cNvCxnSpPr>
                <p:nvPr/>
              </p:nvCxnSpPr>
              <p:spPr>
                <a:xfrm rot="16200000" flipV="1">
                  <a:off x="9529637" y="2655447"/>
                  <a:ext cx="748197" cy="743592"/>
                </a:xfrm>
                <a:prstGeom prst="bentConnector3">
                  <a:avLst>
                    <a:gd name="adj1" fmla="val 39815"/>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84" name="Connector: Elbow 2083">
                  <a:extLst>
                    <a:ext uri="{FF2B5EF4-FFF2-40B4-BE49-F238E27FC236}">
                      <a16:creationId xmlns:a16="http://schemas.microsoft.com/office/drawing/2014/main" id="{9B5EDA6B-E132-E9F6-9E2D-7C8753930A75}"/>
                    </a:ext>
                  </a:extLst>
                </p:cNvPr>
                <p:cNvCxnSpPr>
                  <a:cxnSpLocks/>
                </p:cNvCxnSpPr>
                <p:nvPr/>
              </p:nvCxnSpPr>
              <p:spPr>
                <a:xfrm rot="16200000" flipV="1">
                  <a:off x="9410452" y="2669802"/>
                  <a:ext cx="799954" cy="679765"/>
                </a:xfrm>
                <a:prstGeom prst="bentConnector3">
                  <a:avLst>
                    <a:gd name="adj1" fmla="val 3333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0" name="Connector: Elbow 2149">
                  <a:extLst>
                    <a:ext uri="{FF2B5EF4-FFF2-40B4-BE49-F238E27FC236}">
                      <a16:creationId xmlns:a16="http://schemas.microsoft.com/office/drawing/2014/main" id="{06401A1D-52D2-631D-D1DF-2783369786A4}"/>
                    </a:ext>
                  </a:extLst>
                </p:cNvPr>
                <p:cNvCxnSpPr>
                  <a:cxnSpLocks/>
                </p:cNvCxnSpPr>
                <p:nvPr/>
              </p:nvCxnSpPr>
              <p:spPr>
                <a:xfrm rot="10800000">
                  <a:off x="9567558" y="3022481"/>
                  <a:ext cx="850702" cy="379141"/>
                </a:xfrm>
                <a:prstGeom prst="bentConnector3">
                  <a:avLst>
                    <a:gd name="adj1" fmla="val -945"/>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09" name="Connector: Elbow 2208">
                  <a:extLst>
                    <a:ext uri="{FF2B5EF4-FFF2-40B4-BE49-F238E27FC236}">
                      <a16:creationId xmlns:a16="http://schemas.microsoft.com/office/drawing/2014/main" id="{F963B37F-CDCB-92F5-03C6-1AFBB1EC24EE}"/>
                    </a:ext>
                  </a:extLst>
                </p:cNvPr>
                <p:cNvCxnSpPr>
                  <a:cxnSpLocks/>
                </p:cNvCxnSpPr>
                <p:nvPr/>
              </p:nvCxnSpPr>
              <p:spPr>
                <a:xfrm flipV="1">
                  <a:off x="9575566" y="2702872"/>
                  <a:ext cx="890921" cy="311568"/>
                </a:xfrm>
                <a:prstGeom prst="bentConnector3">
                  <a:avLst>
                    <a:gd name="adj1" fmla="val -783"/>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13" name="Straight Connector 2212">
                  <a:extLst>
                    <a:ext uri="{FF2B5EF4-FFF2-40B4-BE49-F238E27FC236}">
                      <a16:creationId xmlns:a16="http://schemas.microsoft.com/office/drawing/2014/main" id="{E00BAA69-D73B-CBEC-33D3-5DADDCD94E02}"/>
                    </a:ext>
                  </a:extLst>
                </p:cNvPr>
                <p:cNvCxnSpPr>
                  <a:cxnSpLocks/>
                </p:cNvCxnSpPr>
                <p:nvPr/>
              </p:nvCxnSpPr>
              <p:spPr>
                <a:xfrm>
                  <a:off x="10466487" y="2688581"/>
                  <a:ext cx="0" cy="120740"/>
                </a:xfrm>
                <a:prstGeom prst="line">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048" name="Connector: Elbow 2047">
                  <a:extLst>
                    <a:ext uri="{FF2B5EF4-FFF2-40B4-BE49-F238E27FC236}">
                      <a16:creationId xmlns:a16="http://schemas.microsoft.com/office/drawing/2014/main" id="{C42731B2-61C7-4977-BD2D-5EBAACEBAE1C}"/>
                    </a:ext>
                  </a:extLst>
                </p:cNvPr>
                <p:cNvCxnSpPr>
                  <a:cxnSpLocks/>
                </p:cNvCxnSpPr>
                <p:nvPr/>
              </p:nvCxnSpPr>
              <p:spPr>
                <a:xfrm flipV="1">
                  <a:off x="9702870" y="2984563"/>
                  <a:ext cx="888930" cy="419651"/>
                </a:xfrm>
                <a:prstGeom prst="bentConnector3">
                  <a:avLst>
                    <a:gd name="adj1" fmla="val 175"/>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65" name="Connector: Elbow 2064">
                  <a:extLst>
                    <a:ext uri="{FF2B5EF4-FFF2-40B4-BE49-F238E27FC236}">
                      <a16:creationId xmlns:a16="http://schemas.microsoft.com/office/drawing/2014/main" id="{2D3E684B-AD72-91CF-4CAA-801D2D0F2981}"/>
                    </a:ext>
                  </a:extLst>
                </p:cNvPr>
                <p:cNvCxnSpPr>
                  <a:cxnSpLocks/>
                </p:cNvCxnSpPr>
                <p:nvPr/>
              </p:nvCxnSpPr>
              <p:spPr>
                <a:xfrm flipV="1">
                  <a:off x="9831013" y="3060953"/>
                  <a:ext cx="860464" cy="331003"/>
                </a:xfrm>
                <a:prstGeom prst="bentConnector3">
                  <a:avLst>
                    <a:gd name="adj1" fmla="val 184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A02C0031-E25C-2456-3E77-ACCD0BCFB5AC}"/>
                    </a:ext>
                  </a:extLst>
                </p:cNvPr>
                <p:cNvCxnSpPr>
                  <a:cxnSpLocks/>
                </p:cNvCxnSpPr>
                <p:nvPr/>
              </p:nvCxnSpPr>
              <p:spPr>
                <a:xfrm>
                  <a:off x="10672683" y="2900363"/>
                  <a:ext cx="0" cy="160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8" name="Connector: Elbow 2217">
                  <a:extLst>
                    <a:ext uri="{FF2B5EF4-FFF2-40B4-BE49-F238E27FC236}">
                      <a16:creationId xmlns:a16="http://schemas.microsoft.com/office/drawing/2014/main" id="{70E472BA-B078-8C60-DB2F-D16DED577E77}"/>
                    </a:ext>
                  </a:extLst>
                </p:cNvPr>
                <p:cNvCxnSpPr>
                  <a:cxnSpLocks/>
                </p:cNvCxnSpPr>
                <p:nvPr/>
              </p:nvCxnSpPr>
              <p:spPr>
                <a:xfrm rot="16200000" flipV="1">
                  <a:off x="10272537" y="3097170"/>
                  <a:ext cx="497748" cy="104134"/>
                </a:xfrm>
                <a:prstGeom prst="bentConnector3">
                  <a:avLst>
                    <a:gd name="adj1" fmla="val 2799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2" name="Oval 2251">
              <a:extLst>
                <a:ext uri="{FF2B5EF4-FFF2-40B4-BE49-F238E27FC236}">
                  <a16:creationId xmlns:a16="http://schemas.microsoft.com/office/drawing/2014/main" id="{5DC623EE-3F9C-3AFD-5BAD-7174A84CC466}"/>
                </a:ext>
              </a:extLst>
            </p:cNvPr>
            <p:cNvSpPr/>
            <p:nvPr/>
          </p:nvSpPr>
          <p:spPr>
            <a:xfrm>
              <a:off x="9636310" y="3911110"/>
              <a:ext cx="89269" cy="89269"/>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5" name="Oval 2254">
              <a:extLst>
                <a:ext uri="{FF2B5EF4-FFF2-40B4-BE49-F238E27FC236}">
                  <a16:creationId xmlns:a16="http://schemas.microsoft.com/office/drawing/2014/main" id="{3DE1586D-075B-FCE3-0210-41BEF2E96093}"/>
                </a:ext>
              </a:extLst>
            </p:cNvPr>
            <p:cNvSpPr/>
            <p:nvPr/>
          </p:nvSpPr>
          <p:spPr>
            <a:xfrm>
              <a:off x="9536397" y="4026209"/>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6" name="Oval 2255">
              <a:extLst>
                <a:ext uri="{FF2B5EF4-FFF2-40B4-BE49-F238E27FC236}">
                  <a16:creationId xmlns:a16="http://schemas.microsoft.com/office/drawing/2014/main" id="{A6049927-1D4D-BC30-9919-AA7EB58257F5}"/>
                </a:ext>
              </a:extLst>
            </p:cNvPr>
            <p:cNvSpPr/>
            <p:nvPr/>
          </p:nvSpPr>
          <p:spPr>
            <a:xfrm>
              <a:off x="9742172" y="4016420"/>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7" name="Oval 2256">
              <a:extLst>
                <a:ext uri="{FF2B5EF4-FFF2-40B4-BE49-F238E27FC236}">
                  <a16:creationId xmlns:a16="http://schemas.microsoft.com/office/drawing/2014/main" id="{3953CD4C-200D-35A2-C8DF-C58D77F43F33}"/>
                </a:ext>
              </a:extLst>
            </p:cNvPr>
            <p:cNvSpPr/>
            <p:nvPr/>
          </p:nvSpPr>
          <p:spPr>
            <a:xfrm>
              <a:off x="9739639" y="3915655"/>
              <a:ext cx="86054" cy="86054"/>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9769411" y="3398672"/>
              <a:ext cx="111046" cy="111046"/>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9620390" y="3398768"/>
              <a:ext cx="111046" cy="111046"/>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10051655" y="3398672"/>
              <a:ext cx="111046" cy="111046"/>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918152" y="3400940"/>
              <a:ext cx="111046" cy="111046"/>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10487749" y="3402979"/>
              <a:ext cx="111046" cy="111046"/>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10346499"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10640158"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grpSp>
        <p:nvGrpSpPr>
          <p:cNvPr id="52" name="Group 51">
            <a:extLst>
              <a:ext uri="{FF2B5EF4-FFF2-40B4-BE49-F238E27FC236}">
                <a16:creationId xmlns:a16="http://schemas.microsoft.com/office/drawing/2014/main" id="{370B1AF6-A355-697F-3A31-25CEB1C2E521}"/>
              </a:ext>
            </a:extLst>
          </p:cNvPr>
          <p:cNvGrpSpPr/>
          <p:nvPr/>
        </p:nvGrpSpPr>
        <p:grpSpPr>
          <a:xfrm>
            <a:off x="783848" y="5113777"/>
            <a:ext cx="7504541" cy="1113663"/>
            <a:chOff x="2011501" y="5268477"/>
            <a:chExt cx="5049236" cy="749299"/>
          </a:xfrm>
        </p:grpSpPr>
        <p:pic>
          <p:nvPicPr>
            <p:cNvPr id="5" name="Picture 4" descr="GPIO layout">
              <a:extLst>
                <a:ext uri="{FF2B5EF4-FFF2-40B4-BE49-F238E27FC236}">
                  <a16:creationId xmlns:a16="http://schemas.microsoft.com/office/drawing/2014/main" id="{91E1596A-A201-6C33-0B77-73FED518EE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44056"/>
            <a:stretch/>
          </p:blipFill>
          <p:spPr bwMode="auto">
            <a:xfrm>
              <a:off x="2011501" y="5268477"/>
              <a:ext cx="5049236" cy="7492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D07F4EE-8A1D-3C39-F193-C91613A8B71E}"/>
                </a:ext>
              </a:extLst>
            </p:cNvPr>
            <p:cNvGrpSpPr/>
            <p:nvPr/>
          </p:nvGrpSpPr>
          <p:grpSpPr>
            <a:xfrm>
              <a:off x="2736630" y="5395715"/>
              <a:ext cx="4038599" cy="441263"/>
              <a:chOff x="2736630" y="5395715"/>
              <a:chExt cx="4038599" cy="441263"/>
            </a:xfrm>
          </p:grpSpPr>
          <p:sp>
            <p:nvSpPr>
              <p:cNvPr id="8" name="Rectangle 7">
                <a:extLst>
                  <a:ext uri="{FF2B5EF4-FFF2-40B4-BE49-F238E27FC236}">
                    <a16:creationId xmlns:a16="http://schemas.microsoft.com/office/drawing/2014/main" id="{CA067B1A-A16B-2AA1-213D-D8FCD6E39315}"/>
                  </a:ext>
                </a:extLst>
              </p:cNvPr>
              <p:cNvSpPr/>
              <p:nvPr/>
            </p:nvSpPr>
            <p:spPr>
              <a:xfrm>
                <a:off x="2749550"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ECE5AB-2916-43C4-B1DA-9E5D2E7A4BA6}"/>
                  </a:ext>
                </a:extLst>
              </p:cNvPr>
              <p:cNvSpPr/>
              <p:nvPr/>
            </p:nvSpPr>
            <p:spPr>
              <a:xfrm>
                <a:off x="295170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F33BCC-7959-0AF6-F359-8B30AE1EA9EB}"/>
                  </a:ext>
                </a:extLst>
              </p:cNvPr>
              <p:cNvSpPr/>
              <p:nvPr/>
            </p:nvSpPr>
            <p:spPr>
              <a:xfrm>
                <a:off x="3153852"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890836-02F7-2CA0-EF6D-E0587434A0E2}"/>
                  </a:ext>
                </a:extLst>
              </p:cNvPr>
              <p:cNvSpPr/>
              <p:nvPr/>
            </p:nvSpPr>
            <p:spPr>
              <a:xfrm>
                <a:off x="335600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47B3FC-1D78-670D-E8C5-0597A91FD304}"/>
                  </a:ext>
                </a:extLst>
              </p:cNvPr>
              <p:cNvSpPr/>
              <p:nvPr/>
            </p:nvSpPr>
            <p:spPr>
              <a:xfrm>
                <a:off x="3558154"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3BE6BC-2451-FFD3-0CFD-7D79AF8F1A82}"/>
                  </a:ext>
                </a:extLst>
              </p:cNvPr>
              <p:cNvSpPr/>
              <p:nvPr/>
            </p:nvSpPr>
            <p:spPr>
              <a:xfrm>
                <a:off x="3760305"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160EFE-24BA-E165-F65A-49BA32B41D01}"/>
                  </a:ext>
                </a:extLst>
              </p:cNvPr>
              <p:cNvSpPr/>
              <p:nvPr/>
            </p:nvSpPr>
            <p:spPr>
              <a:xfrm>
                <a:off x="398155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D1908-9322-0C9E-EA77-9273CA4033FC}"/>
                  </a:ext>
                </a:extLst>
              </p:cNvPr>
              <p:cNvSpPr/>
              <p:nvPr/>
            </p:nvSpPr>
            <p:spPr>
              <a:xfrm>
                <a:off x="418513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E26134-5D73-6CD7-05F8-8DEC58342DC5}"/>
                  </a:ext>
                </a:extLst>
              </p:cNvPr>
              <p:cNvSpPr/>
              <p:nvPr/>
            </p:nvSpPr>
            <p:spPr>
              <a:xfrm>
                <a:off x="4379678"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C3587B-0F29-7C4B-7E4E-6C9DF3F7A209}"/>
                  </a:ext>
                </a:extLst>
              </p:cNvPr>
              <p:cNvSpPr/>
              <p:nvPr/>
            </p:nvSpPr>
            <p:spPr>
              <a:xfrm>
                <a:off x="519488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447454-B53B-FB3C-1609-B8BE3C6D0FDB}"/>
                  </a:ext>
                </a:extLst>
              </p:cNvPr>
              <p:cNvSpPr/>
              <p:nvPr/>
            </p:nvSpPr>
            <p:spPr>
              <a:xfrm>
                <a:off x="541627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8AA426-6750-0312-670C-40CA4F845854}"/>
                  </a:ext>
                </a:extLst>
              </p:cNvPr>
              <p:cNvSpPr/>
              <p:nvPr/>
            </p:nvSpPr>
            <p:spPr>
              <a:xfrm>
                <a:off x="5618424"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2BD0A3-FF96-AE3B-0A28-223020A33469}"/>
                  </a:ext>
                </a:extLst>
              </p:cNvPr>
              <p:cNvSpPr/>
              <p:nvPr/>
            </p:nvSpPr>
            <p:spPr>
              <a:xfrm>
                <a:off x="5820575"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DFAB02D-DB17-DADE-6763-7FB593278814}"/>
                  </a:ext>
                </a:extLst>
              </p:cNvPr>
              <p:cNvSpPr/>
              <p:nvPr/>
            </p:nvSpPr>
            <p:spPr>
              <a:xfrm>
                <a:off x="6022726"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D9B54B-D2FD-4DB5-BF29-D451E73198C9}"/>
                  </a:ext>
                </a:extLst>
              </p:cNvPr>
              <p:cNvSpPr/>
              <p:nvPr/>
            </p:nvSpPr>
            <p:spPr>
              <a:xfrm>
                <a:off x="6224877"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32F367-4816-3598-B113-8B250A4D36FB}"/>
                  </a:ext>
                </a:extLst>
              </p:cNvPr>
              <p:cNvSpPr/>
              <p:nvPr/>
            </p:nvSpPr>
            <p:spPr>
              <a:xfrm>
                <a:off x="6427028"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2772FB-7E12-3C98-C694-3FDE2DA5C304}"/>
                  </a:ext>
                </a:extLst>
              </p:cNvPr>
              <p:cNvSpPr/>
              <p:nvPr/>
            </p:nvSpPr>
            <p:spPr>
              <a:xfrm>
                <a:off x="6629179"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CD37F80-3A41-FEF5-CD91-0246557FD6EC}"/>
                  </a:ext>
                </a:extLst>
              </p:cNvPr>
              <p:cNvSpPr/>
              <p:nvPr/>
            </p:nvSpPr>
            <p:spPr>
              <a:xfrm>
                <a:off x="2953741"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664FD0A-41AA-6D27-1FC9-E7F9150F1E9F}"/>
                  </a:ext>
                </a:extLst>
              </p:cNvPr>
              <p:cNvSpPr/>
              <p:nvPr/>
            </p:nvSpPr>
            <p:spPr>
              <a:xfrm>
                <a:off x="3157932"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72784-FAB7-9F26-C2C0-4068840B47A0}"/>
                  </a:ext>
                </a:extLst>
              </p:cNvPr>
              <p:cNvSpPr/>
              <p:nvPr/>
            </p:nvSpPr>
            <p:spPr>
              <a:xfrm>
                <a:off x="3362123"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67C545-864E-61A9-FA21-14B94473C20F}"/>
                  </a:ext>
                </a:extLst>
              </p:cNvPr>
              <p:cNvSpPr/>
              <p:nvPr/>
            </p:nvSpPr>
            <p:spPr>
              <a:xfrm>
                <a:off x="3566314"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760AC8-4978-CDEF-2C94-0C487262F6C9}"/>
                  </a:ext>
                </a:extLst>
              </p:cNvPr>
              <p:cNvSpPr/>
              <p:nvPr/>
            </p:nvSpPr>
            <p:spPr>
              <a:xfrm>
                <a:off x="3770505"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459382-155E-F02B-A7D5-B802CD02D929}"/>
                  </a:ext>
                </a:extLst>
              </p:cNvPr>
              <p:cNvSpPr/>
              <p:nvPr/>
            </p:nvSpPr>
            <p:spPr>
              <a:xfrm>
                <a:off x="3974696"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F433B69-0D95-AF80-B88C-B1AD43AE37F5}"/>
                  </a:ext>
                </a:extLst>
              </p:cNvPr>
              <p:cNvSpPr/>
              <p:nvPr/>
            </p:nvSpPr>
            <p:spPr>
              <a:xfrm>
                <a:off x="4178887"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7794B1-F0A1-FCAA-C441-3168D167E4E3}"/>
                  </a:ext>
                </a:extLst>
              </p:cNvPr>
              <p:cNvSpPr/>
              <p:nvPr/>
            </p:nvSpPr>
            <p:spPr>
              <a:xfrm>
                <a:off x="4383078"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983CD6A-D6CD-555F-23E0-2766EE6BD68C}"/>
                  </a:ext>
                </a:extLst>
              </p:cNvPr>
              <p:cNvSpPr/>
              <p:nvPr/>
            </p:nvSpPr>
            <p:spPr>
              <a:xfrm>
                <a:off x="5199842"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0B4DDF-5638-A9E4-374F-8CB77D3CC894}"/>
                  </a:ext>
                </a:extLst>
              </p:cNvPr>
              <p:cNvSpPr/>
              <p:nvPr/>
            </p:nvSpPr>
            <p:spPr>
              <a:xfrm>
                <a:off x="5404033"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CDB0AAB-A238-C025-B15C-9D6D7965A7AA}"/>
                  </a:ext>
                </a:extLst>
              </p:cNvPr>
              <p:cNvSpPr/>
              <p:nvPr/>
            </p:nvSpPr>
            <p:spPr>
              <a:xfrm>
                <a:off x="5608224"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EC2A98-9A5E-07BA-72E0-B92610E082AB}"/>
                  </a:ext>
                </a:extLst>
              </p:cNvPr>
              <p:cNvSpPr/>
              <p:nvPr/>
            </p:nvSpPr>
            <p:spPr>
              <a:xfrm>
                <a:off x="5812415"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89CA1D0-8C38-4DF3-2DC7-283949D26BD3}"/>
                  </a:ext>
                </a:extLst>
              </p:cNvPr>
              <p:cNvSpPr/>
              <p:nvPr/>
            </p:nvSpPr>
            <p:spPr>
              <a:xfrm>
                <a:off x="6016606"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5D981E0-CFDB-0085-D5A9-351547AF558D}"/>
                  </a:ext>
                </a:extLst>
              </p:cNvPr>
              <p:cNvSpPr/>
              <p:nvPr/>
            </p:nvSpPr>
            <p:spPr>
              <a:xfrm>
                <a:off x="6220797"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B8F06F9-080F-2482-16F9-C3B689FC1ABB}"/>
                  </a:ext>
                </a:extLst>
              </p:cNvPr>
              <p:cNvSpPr/>
              <p:nvPr/>
            </p:nvSpPr>
            <p:spPr>
              <a:xfrm>
                <a:off x="6424988"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C5D288-5563-BC40-04AD-ADFA066C6402}"/>
                  </a:ext>
                </a:extLst>
              </p:cNvPr>
              <p:cNvSpPr/>
              <p:nvPr/>
            </p:nvSpPr>
            <p:spPr>
              <a:xfrm>
                <a:off x="6629179"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04AEFDF-3642-70BD-A1A4-66FD92E15034}"/>
                  </a:ext>
                </a:extLst>
              </p:cNvPr>
              <p:cNvSpPr/>
              <p:nvPr/>
            </p:nvSpPr>
            <p:spPr>
              <a:xfrm>
                <a:off x="4996841" y="5673212"/>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5" name="Oval 44">
                <a:extLst>
                  <a:ext uri="{FF2B5EF4-FFF2-40B4-BE49-F238E27FC236}">
                    <a16:creationId xmlns:a16="http://schemas.microsoft.com/office/drawing/2014/main" id="{21203090-CF2C-FDA3-585C-49C309018459}"/>
                  </a:ext>
                </a:extLst>
              </p:cNvPr>
              <p:cNvSpPr/>
              <p:nvPr/>
            </p:nvSpPr>
            <p:spPr>
              <a:xfrm>
                <a:off x="4984849" y="5401955"/>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6" name="Oval 45">
                <a:extLst>
                  <a:ext uri="{FF2B5EF4-FFF2-40B4-BE49-F238E27FC236}">
                    <a16:creationId xmlns:a16="http://schemas.microsoft.com/office/drawing/2014/main" id="{A36F413C-05E6-D355-3FE5-3D4552382DA0}"/>
                  </a:ext>
                </a:extLst>
              </p:cNvPr>
              <p:cNvSpPr/>
              <p:nvPr/>
            </p:nvSpPr>
            <p:spPr>
              <a:xfrm>
                <a:off x="4782365" y="5673212"/>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8" name="Oval 47">
                <a:extLst>
                  <a:ext uri="{FF2B5EF4-FFF2-40B4-BE49-F238E27FC236}">
                    <a16:creationId xmlns:a16="http://schemas.microsoft.com/office/drawing/2014/main" id="{8D19B4BF-9EA2-4D4B-DE66-66E6A64E61E2}"/>
                  </a:ext>
                </a:extLst>
              </p:cNvPr>
              <p:cNvSpPr/>
              <p:nvPr/>
            </p:nvSpPr>
            <p:spPr>
              <a:xfrm>
                <a:off x="4578174" y="5661664"/>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9" name="Oval 48">
                <a:extLst>
                  <a:ext uri="{FF2B5EF4-FFF2-40B4-BE49-F238E27FC236}">
                    <a16:creationId xmlns:a16="http://schemas.microsoft.com/office/drawing/2014/main" id="{79BCB2D9-951B-35D3-A715-30366288A5C2}"/>
                  </a:ext>
                </a:extLst>
              </p:cNvPr>
              <p:cNvSpPr/>
              <p:nvPr/>
            </p:nvSpPr>
            <p:spPr>
              <a:xfrm>
                <a:off x="4783980" y="5401955"/>
                <a:ext cx="158970" cy="158970"/>
              </a:xfrm>
              <a:prstGeom prst="ellipse">
                <a:avLst/>
              </a:prstGeom>
              <a:solidFill>
                <a:srgbClr val="808080"/>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0" name="Oval 49">
                <a:extLst>
                  <a:ext uri="{FF2B5EF4-FFF2-40B4-BE49-F238E27FC236}">
                    <a16:creationId xmlns:a16="http://schemas.microsoft.com/office/drawing/2014/main" id="{436F8E14-CB1F-98EE-8C08-A92B89E7D5CA}"/>
                  </a:ext>
                </a:extLst>
              </p:cNvPr>
              <p:cNvSpPr/>
              <p:nvPr/>
            </p:nvSpPr>
            <p:spPr>
              <a:xfrm>
                <a:off x="4568909" y="5401955"/>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1" name="Oval 50">
                <a:extLst>
                  <a:ext uri="{FF2B5EF4-FFF2-40B4-BE49-F238E27FC236}">
                    <a16:creationId xmlns:a16="http://schemas.microsoft.com/office/drawing/2014/main" id="{CD0F4B01-EED9-E3B5-4DE9-C722B3F9CAA0}"/>
                  </a:ext>
                </a:extLst>
              </p:cNvPr>
              <p:cNvSpPr/>
              <p:nvPr/>
            </p:nvSpPr>
            <p:spPr>
              <a:xfrm>
                <a:off x="2736630" y="5678008"/>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grpSp>
    </p:spTree>
    <p:extLst>
      <p:ext uri="{BB962C8B-B14F-4D97-AF65-F5344CB8AC3E}">
        <p14:creationId xmlns:p14="http://schemas.microsoft.com/office/powerpoint/2010/main" val="30635885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All Hardware Components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r>
              <a:rPr lang="it-IT" dirty="0"/>
              <a:t>Raspberry Pi 4 Model B</a:t>
            </a:r>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646331"/>
          </a:xfrm>
          <a:prstGeom prst="rect">
            <a:avLst/>
          </a:prstGeom>
          <a:noFill/>
        </p:spPr>
        <p:txBody>
          <a:bodyPr wrap="square" rtlCol="0">
            <a:spAutoFit/>
          </a:bodyPr>
          <a:lstStyle/>
          <a:p>
            <a:pPr algn="ctr"/>
            <a:r>
              <a:rPr lang="en-US" dirty="0" err="1"/>
              <a:t>Mifare</a:t>
            </a:r>
            <a:r>
              <a:rPr lang="en-US" dirty="0"/>
              <a:t> RC522</a:t>
            </a:r>
          </a:p>
          <a:p>
            <a:pPr algn="ctr"/>
            <a:r>
              <a:rPr lang="en-US" dirty="0"/>
              <a:t>Module RFID Reader</a:t>
            </a:r>
            <a:endParaRPr lang="it-IT"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5581"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5"/>
          <a:stretch>
            <a:fillRect/>
          </a:stretch>
        </p:blipFill>
        <p:spPr>
          <a:xfrm flipH="1">
            <a:off x="10275336" y="585216"/>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2140182"/>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6"/>
          <a:stretch>
            <a:fillRect/>
          </a:stretch>
        </p:blipFill>
        <p:spPr>
          <a:xfrm rot="16200000">
            <a:off x="8938782" y="2675507"/>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7"/>
          <a:stretch>
            <a:fillRect/>
          </a:stretch>
        </p:blipFill>
        <p:spPr>
          <a:xfrm rot="16200000">
            <a:off x="10538433" y="3147078"/>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3968854"/>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3977279"/>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705" y="788275"/>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2217660"/>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pic>
        <p:nvPicPr>
          <p:cNvPr id="1030" name="Picture 6">
            <a:extLst>
              <a:ext uri="{FF2B5EF4-FFF2-40B4-BE49-F238E27FC236}">
                <a16:creationId xmlns:a16="http://schemas.microsoft.com/office/drawing/2014/main" id="{7A6C0108-B5AB-A8EC-B14D-09AAA91B27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7669" y="4427629"/>
            <a:ext cx="1435392" cy="8555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CE4D43-FED0-79AE-DD38-DB088CA53857}"/>
              </a:ext>
            </a:extLst>
          </p:cNvPr>
          <p:cNvSpPr txBox="1"/>
          <p:nvPr/>
        </p:nvSpPr>
        <p:spPr>
          <a:xfrm>
            <a:off x="8731555" y="5412271"/>
            <a:ext cx="1455581" cy="553998"/>
          </a:xfrm>
          <a:prstGeom prst="rect">
            <a:avLst/>
          </a:prstGeom>
          <a:noFill/>
        </p:spPr>
        <p:txBody>
          <a:bodyPr wrap="square" rtlCol="0">
            <a:spAutoFit/>
          </a:bodyPr>
          <a:lstStyle/>
          <a:p>
            <a:pPr algn="ctr"/>
            <a:r>
              <a:rPr lang="en-US" sz="1500" b="0" i="0" dirty="0">
                <a:solidFill>
                  <a:srgbClr val="000000"/>
                </a:solidFill>
                <a:effectLst/>
                <a:latin typeface="Open Sans" panose="020B0606030504020204" pitchFamily="34" charset="0"/>
              </a:rPr>
              <a:t>Keyboard and mouse</a:t>
            </a:r>
          </a:p>
        </p:txBody>
      </p:sp>
      <p:pic>
        <p:nvPicPr>
          <p:cNvPr id="1032" name="Picture 8">
            <a:extLst>
              <a:ext uri="{FF2B5EF4-FFF2-40B4-BE49-F238E27FC236}">
                <a16:creationId xmlns:a16="http://schemas.microsoft.com/office/drawing/2014/main" id="{B8BFEEAD-0648-5E97-A78E-3328A0EEA1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8121" y="4350285"/>
            <a:ext cx="1278673" cy="10102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E4E08E-7C19-CC88-45B5-74E1BF27F6BB}"/>
              </a:ext>
            </a:extLst>
          </p:cNvPr>
          <p:cNvSpPr txBox="1"/>
          <p:nvPr/>
        </p:nvSpPr>
        <p:spPr>
          <a:xfrm>
            <a:off x="10261213" y="5421036"/>
            <a:ext cx="1455581" cy="323165"/>
          </a:xfrm>
          <a:prstGeom prst="rect">
            <a:avLst/>
          </a:prstGeom>
          <a:noFill/>
        </p:spPr>
        <p:txBody>
          <a:bodyPr wrap="square" rtlCol="0">
            <a:spAutoFit/>
          </a:bodyPr>
          <a:lstStyle/>
          <a:p>
            <a:pPr algn="ctr"/>
            <a:r>
              <a:rPr lang="en-US" sz="1500" b="0" i="0" dirty="0">
                <a:solidFill>
                  <a:srgbClr val="000000"/>
                </a:solidFill>
                <a:effectLst/>
                <a:latin typeface="Open Sans" panose="020B0606030504020204" pitchFamily="34" charset="0"/>
              </a:rPr>
              <a:t>Monitor</a:t>
            </a:r>
          </a:p>
        </p:txBody>
      </p:sp>
      <p:pic>
        <p:nvPicPr>
          <p:cNvPr id="1036" name="Picture 12">
            <a:extLst>
              <a:ext uri="{FF2B5EF4-FFF2-40B4-BE49-F238E27FC236}">
                <a16:creationId xmlns:a16="http://schemas.microsoft.com/office/drawing/2014/main" id="{5A369A87-F9BB-5FD9-8454-0FB51E81E0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9666" y="5805964"/>
            <a:ext cx="1455581" cy="8771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6209478-36D1-096F-DC5E-AD2DB0F155E6}"/>
              </a:ext>
            </a:extLst>
          </p:cNvPr>
          <p:cNvSpPr txBox="1"/>
          <p:nvPr/>
        </p:nvSpPr>
        <p:spPr>
          <a:xfrm>
            <a:off x="8657478" y="6106029"/>
            <a:ext cx="1692187" cy="461665"/>
          </a:xfrm>
          <a:prstGeom prst="rect">
            <a:avLst/>
          </a:prstGeom>
          <a:noFill/>
        </p:spPr>
        <p:txBody>
          <a:bodyPr wrap="square">
            <a:spAutoFit/>
          </a:bodyPr>
          <a:lstStyle/>
          <a:p>
            <a:r>
              <a:rPr lang="en-US" sz="1200" b="0" i="0" dirty="0">
                <a:solidFill>
                  <a:srgbClr val="111111"/>
                </a:solidFill>
                <a:effectLst/>
                <a:latin typeface="verdana" panose="020B0604030504040204" pitchFamily="34" charset="0"/>
              </a:rPr>
              <a:t>Mini HDMI to HDMI Adapter Cable</a:t>
            </a:r>
            <a:endParaRPr lang="en-US" sz="1200" dirty="0"/>
          </a:p>
        </p:txBody>
      </p:sp>
    </p:spTree>
    <p:extLst>
      <p:ext uri="{BB962C8B-B14F-4D97-AF65-F5344CB8AC3E}">
        <p14:creationId xmlns:p14="http://schemas.microsoft.com/office/powerpoint/2010/main" val="1034911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8" name="Straight Connector 2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3A953-14E7-D742-9CF8-0C4144B4D425}"/>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dirty="0">
                <a:solidFill>
                  <a:schemeClr val="tx1">
                    <a:lumMod val="95000"/>
                    <a:lumOff val="5000"/>
                  </a:schemeClr>
                </a:solidFill>
                <a:latin typeface="+mj-lt"/>
                <a:ea typeface="+mj-ea"/>
                <a:cs typeface="+mj-cs"/>
              </a:rPr>
              <a:t>The Setup</a:t>
            </a:r>
          </a:p>
        </p:txBody>
      </p:sp>
      <p:cxnSp>
        <p:nvCxnSpPr>
          <p:cNvPr id="32" name="Straight Connector 31">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Monitor">
            <a:extLst>
              <a:ext uri="{FF2B5EF4-FFF2-40B4-BE49-F238E27FC236}">
                <a16:creationId xmlns:a16="http://schemas.microsoft.com/office/drawing/2014/main" id="{74118DCF-F327-38B0-1C0C-98C8361375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044" y="640080"/>
            <a:ext cx="5578816" cy="5578816"/>
          </a:xfrm>
          <a:prstGeom prst="rect">
            <a:avLst/>
          </a:prstGeom>
        </p:spPr>
      </p:pic>
      <p:pic>
        <p:nvPicPr>
          <p:cNvPr id="3078" name="Picture 6" descr="Hystar GIF">
            <a:extLst>
              <a:ext uri="{FF2B5EF4-FFF2-40B4-BE49-F238E27FC236}">
                <a16:creationId xmlns:a16="http://schemas.microsoft.com/office/drawing/2014/main" id="{38BE9776-AB8E-8445-DD1F-46F83F83B0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851" y="1035476"/>
            <a:ext cx="4787047" cy="4787047"/>
          </a:xfrm>
          <a:prstGeom prst="rect">
            <a:avLst/>
          </a:prstGeom>
          <a:noFill/>
          <a:extLst>
            <a:ext uri="{909E8E84-426E-40DD-AFC4-6F175D3DCCD1}">
              <a14:hiddenFill xmlns:a14="http://schemas.microsoft.com/office/drawing/2010/main">
                <a:solidFill>
                  <a:srgbClr val="FFFFFF"/>
                </a:solidFill>
              </a14:hiddenFill>
            </a:ext>
          </a:extLst>
        </p:spPr>
      </p:pic>
      <p:sp>
        <p:nvSpPr>
          <p:cNvPr id="3" name="Star: 5 Points 2">
            <a:extLst>
              <a:ext uri="{FF2B5EF4-FFF2-40B4-BE49-F238E27FC236}">
                <a16:creationId xmlns:a16="http://schemas.microsoft.com/office/drawing/2014/main" id="{10BB3311-56C6-6F39-4F4B-74DC36675C45}"/>
              </a:ext>
            </a:extLst>
          </p:cNvPr>
          <p:cNvSpPr/>
          <p:nvPr/>
        </p:nvSpPr>
        <p:spPr>
          <a:xfrm>
            <a:off x="0" y="0"/>
            <a:ext cx="276999" cy="27699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7843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Hardware Components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r>
              <a:rPr lang="it-IT" dirty="0"/>
              <a:t>Raspberry Pi 4 Model B</a:t>
            </a:r>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646331"/>
          </a:xfrm>
          <a:prstGeom prst="rect">
            <a:avLst/>
          </a:prstGeom>
          <a:noFill/>
        </p:spPr>
        <p:txBody>
          <a:bodyPr wrap="square" rtlCol="0">
            <a:spAutoFit/>
          </a:bodyPr>
          <a:lstStyle/>
          <a:p>
            <a:pPr algn="ctr"/>
            <a:r>
              <a:rPr lang="en-US" dirty="0" err="1"/>
              <a:t>Mifare</a:t>
            </a:r>
            <a:r>
              <a:rPr lang="en-US" dirty="0"/>
              <a:t> RC522</a:t>
            </a:r>
          </a:p>
          <a:p>
            <a:pPr algn="ctr"/>
            <a:r>
              <a:rPr lang="en-US" dirty="0"/>
              <a:t>Module RFID Reader</a:t>
            </a:r>
            <a:endParaRPr lang="it-IT"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8828"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5"/>
          <a:stretch>
            <a:fillRect/>
          </a:stretch>
        </p:blipFill>
        <p:spPr>
          <a:xfrm flipH="1">
            <a:off x="10275336" y="2084831"/>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3639797"/>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6"/>
          <a:stretch>
            <a:fillRect/>
          </a:stretch>
        </p:blipFill>
        <p:spPr>
          <a:xfrm rot="16200000">
            <a:off x="8938782" y="4175122"/>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7"/>
          <a:stretch>
            <a:fillRect/>
          </a:stretch>
        </p:blipFill>
        <p:spPr>
          <a:xfrm rot="16200000">
            <a:off x="10538433" y="4646693"/>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5468469"/>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5476894"/>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705" y="2287890"/>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3717275"/>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sp>
        <p:nvSpPr>
          <p:cNvPr id="2" name="Star: 5 Points 1">
            <a:extLst>
              <a:ext uri="{FF2B5EF4-FFF2-40B4-BE49-F238E27FC236}">
                <a16:creationId xmlns:a16="http://schemas.microsoft.com/office/drawing/2014/main" id="{A59F49B7-CA20-6DDF-33DD-A43A6EEFF0A4}"/>
              </a:ext>
            </a:extLst>
          </p:cNvPr>
          <p:cNvSpPr/>
          <p:nvPr/>
        </p:nvSpPr>
        <p:spPr>
          <a:xfrm>
            <a:off x="0" y="0"/>
            <a:ext cx="276999" cy="27699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98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pinouts</a:t>
            </a:r>
          </a:p>
        </p:txBody>
      </p:sp>
      <p:pic>
        <p:nvPicPr>
          <p:cNvPr id="2050" name="Picture 2" descr="GPIO pins">
            <a:extLst>
              <a:ext uri="{FF2B5EF4-FFF2-40B4-BE49-F238E27FC236}">
                <a16:creationId xmlns:a16="http://schemas.microsoft.com/office/drawing/2014/main" id="{916D86C5-B938-8992-6EFF-17B46B14C161}"/>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5801" t="8139" r="5594" b="7877"/>
          <a:stretch/>
        </p:blipFill>
        <p:spPr bwMode="auto">
          <a:xfrm>
            <a:off x="973972" y="1765300"/>
            <a:ext cx="5049236" cy="2747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PIO layout">
            <a:extLst>
              <a:ext uri="{FF2B5EF4-FFF2-40B4-BE49-F238E27FC236}">
                <a16:creationId xmlns:a16="http://schemas.microsoft.com/office/drawing/2014/main" id="{2315E25E-1701-DC05-E7B6-3F7D94B0C61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3717" t="17128" r="4519" b="15132"/>
          <a:stretch/>
        </p:blipFill>
        <p:spPr bwMode="auto">
          <a:xfrm>
            <a:off x="973972" y="4603290"/>
            <a:ext cx="5049236" cy="13076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2D12D8D-E814-9586-0BDB-9D2BC0441EBF}"/>
              </a:ext>
            </a:extLst>
          </p:cNvPr>
          <p:cNvGrpSpPr/>
          <p:nvPr/>
        </p:nvGrpSpPr>
        <p:grpSpPr>
          <a:xfrm>
            <a:off x="8132293" y="1765300"/>
            <a:ext cx="1842168" cy="4235917"/>
            <a:chOff x="7375909" y="1922670"/>
            <a:chExt cx="1736997" cy="3994086"/>
          </a:xfrm>
        </p:grpSpPr>
        <p:pic>
          <p:nvPicPr>
            <p:cNvPr id="5" name="Content Placeholder 9">
              <a:extLst>
                <a:ext uri="{FF2B5EF4-FFF2-40B4-BE49-F238E27FC236}">
                  <a16:creationId xmlns:a16="http://schemas.microsoft.com/office/drawing/2014/main" id="{11008D12-7793-80AC-6CCA-9C87494D2743}"/>
                </a:ext>
              </a:extLst>
            </p:cNvPr>
            <p:cNvPicPr>
              <a:picLocks noChangeAspect="1"/>
            </p:cNvPicPr>
            <p:nvPr/>
          </p:nvPicPr>
          <p:blipFill rotWithShape="1">
            <a:blip r:embed="rId4"/>
            <a:srcRect l="32688" t="30361" r="4945" b="5556"/>
            <a:stretch/>
          </p:blipFill>
          <p:spPr>
            <a:xfrm rot="16200000">
              <a:off x="6870545" y="2428034"/>
              <a:ext cx="2747725" cy="1736997"/>
            </a:xfrm>
            <a:prstGeom prst="rect">
              <a:avLst/>
            </a:prstGeom>
          </p:spPr>
        </p:pic>
        <p:pic>
          <p:nvPicPr>
            <p:cNvPr id="7" name="Picture 6">
              <a:extLst>
                <a:ext uri="{FF2B5EF4-FFF2-40B4-BE49-F238E27FC236}">
                  <a16:creationId xmlns:a16="http://schemas.microsoft.com/office/drawing/2014/main" id="{124288D0-917B-6F38-0289-E1AA54584D62}"/>
                </a:ext>
              </a:extLst>
            </p:cNvPr>
            <p:cNvPicPr>
              <a:picLocks noChangeAspect="1"/>
            </p:cNvPicPr>
            <p:nvPr/>
          </p:nvPicPr>
          <p:blipFill>
            <a:blip r:embed="rId5">
              <a:alphaModFix/>
            </a:blip>
            <a:stretch>
              <a:fillRect/>
            </a:stretch>
          </p:blipFill>
          <p:spPr>
            <a:xfrm rot="16200000">
              <a:off x="7683402" y="4741908"/>
              <a:ext cx="1246361" cy="1103335"/>
            </a:xfrm>
            <a:prstGeom prst="rect">
              <a:avLst/>
            </a:prstGeom>
          </p:spPr>
        </p:pic>
      </p:grpSp>
      <p:sp>
        <p:nvSpPr>
          <p:cNvPr id="9" name="TextBox 8">
            <a:extLst>
              <a:ext uri="{FF2B5EF4-FFF2-40B4-BE49-F238E27FC236}">
                <a16:creationId xmlns:a16="http://schemas.microsoft.com/office/drawing/2014/main" id="{43CB8E88-A6D5-77FA-43DC-F2F541353F41}"/>
              </a:ext>
            </a:extLst>
          </p:cNvPr>
          <p:cNvSpPr txBox="1"/>
          <p:nvPr/>
        </p:nvSpPr>
        <p:spPr>
          <a:xfrm>
            <a:off x="2306404" y="6001217"/>
            <a:ext cx="2384371" cy="369332"/>
          </a:xfrm>
          <a:prstGeom prst="rect">
            <a:avLst/>
          </a:prstGeom>
          <a:noFill/>
        </p:spPr>
        <p:txBody>
          <a:bodyPr wrap="none" rtlCol="0">
            <a:spAutoFit/>
          </a:bodyPr>
          <a:lstStyle/>
          <a:p>
            <a:r>
              <a:rPr lang="it-IT" dirty="0"/>
              <a:t>Raspberry Pi 4 Model B</a:t>
            </a:r>
          </a:p>
        </p:txBody>
      </p:sp>
      <p:sp>
        <p:nvSpPr>
          <p:cNvPr id="10" name="TextBox 9">
            <a:extLst>
              <a:ext uri="{FF2B5EF4-FFF2-40B4-BE49-F238E27FC236}">
                <a16:creationId xmlns:a16="http://schemas.microsoft.com/office/drawing/2014/main" id="{12283F86-0EBC-81B8-3213-E4812F91A682}"/>
              </a:ext>
            </a:extLst>
          </p:cNvPr>
          <p:cNvSpPr txBox="1"/>
          <p:nvPr/>
        </p:nvSpPr>
        <p:spPr>
          <a:xfrm>
            <a:off x="7362554" y="6001217"/>
            <a:ext cx="3381646" cy="369332"/>
          </a:xfrm>
          <a:prstGeom prst="rect">
            <a:avLst/>
          </a:prstGeom>
          <a:noFill/>
        </p:spPr>
        <p:txBody>
          <a:bodyPr wrap="square" rtlCol="0">
            <a:spAutoFit/>
          </a:bodyPr>
          <a:lstStyle/>
          <a:p>
            <a:r>
              <a:rPr lang="en-US" dirty="0" err="1"/>
              <a:t>Mifare</a:t>
            </a:r>
            <a:r>
              <a:rPr lang="en-US" dirty="0"/>
              <a:t> RC522Module RFID Reader</a:t>
            </a:r>
            <a:endParaRPr lang="it-IT" dirty="0"/>
          </a:p>
        </p:txBody>
      </p:sp>
      <p:sp>
        <p:nvSpPr>
          <p:cNvPr id="3" name="TextBox 2">
            <a:extLst>
              <a:ext uri="{FF2B5EF4-FFF2-40B4-BE49-F238E27FC236}">
                <a16:creationId xmlns:a16="http://schemas.microsoft.com/office/drawing/2014/main" id="{59EFACD9-C7C9-6A72-2916-27A36EF749EE}"/>
              </a:ext>
            </a:extLst>
          </p:cNvPr>
          <p:cNvSpPr txBox="1"/>
          <p:nvPr/>
        </p:nvSpPr>
        <p:spPr>
          <a:xfrm>
            <a:off x="1024128" y="6370549"/>
            <a:ext cx="9720072" cy="276999"/>
          </a:xfrm>
          <a:prstGeom prst="rect">
            <a:avLst/>
          </a:prstGeom>
          <a:noFill/>
        </p:spPr>
        <p:txBody>
          <a:bodyPr wrap="square" rtlCol="0">
            <a:spAutoFit/>
          </a:bodyPr>
          <a:lstStyle/>
          <a:p>
            <a:r>
              <a:rPr lang="en-US" sz="1200" i="0" dirty="0">
                <a:effectLst/>
                <a:latin typeface="Roboto" panose="02000000000000000000" pitchFamily="2" charset="0"/>
              </a:rPr>
              <a:t>Source: </a:t>
            </a:r>
            <a:r>
              <a:rPr lang="en-US" sz="1200" i="0" dirty="0">
                <a:effectLst/>
                <a:latin typeface="Roboto" panose="02000000000000000000" pitchFamily="2" charset="0"/>
                <a:hlinkClick r:id="rId6"/>
              </a:rPr>
              <a:t>Raspberry Pi </a:t>
            </a:r>
            <a:r>
              <a:rPr lang="en-US" sz="1200" i="0" dirty="0">
                <a:solidFill>
                  <a:srgbClr val="343434"/>
                </a:solidFill>
                <a:effectLst/>
                <a:latin typeface="Roboto" panose="02000000000000000000" pitchFamily="2" charset="0"/>
                <a:hlinkClick r:id="rId6"/>
              </a:rPr>
              <a:t>GPIO and the 40-pin header</a:t>
            </a:r>
            <a:r>
              <a:rPr lang="en-US" sz="1200" i="0" dirty="0">
                <a:solidFill>
                  <a:srgbClr val="343434"/>
                </a:solidFill>
                <a:effectLst/>
                <a:latin typeface="Roboto" panose="02000000000000000000" pitchFamily="2" charset="0"/>
              </a:rPr>
              <a:t>, </a:t>
            </a:r>
            <a:r>
              <a:rPr lang="en-US" sz="1200" i="0" dirty="0">
                <a:solidFill>
                  <a:srgbClr val="191919"/>
                </a:solidFill>
                <a:effectLst/>
                <a:latin typeface="Segoe UI" panose="020B0502040204020203" pitchFamily="34" charset="0"/>
                <a:hlinkClick r:id="rId7"/>
              </a:rPr>
              <a:t>Interface RC522 RFID Module</a:t>
            </a:r>
            <a:endParaRPr lang="en-US" sz="1200" i="0" dirty="0">
              <a:solidFill>
                <a:srgbClr val="343434"/>
              </a:solidFill>
              <a:effectLst/>
              <a:latin typeface="Roboto" panose="02000000000000000000" pitchFamily="2" charset="0"/>
            </a:endParaRPr>
          </a:p>
        </p:txBody>
      </p:sp>
    </p:spTree>
    <p:extLst>
      <p:ext uri="{BB962C8B-B14F-4D97-AF65-F5344CB8AC3E}">
        <p14:creationId xmlns:p14="http://schemas.microsoft.com/office/powerpoint/2010/main" val="120765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Wiring</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4044700615"/>
              </p:ext>
            </p:extLst>
          </p:nvPr>
        </p:nvGraphicFramePr>
        <p:xfrm>
          <a:off x="745214" y="1765300"/>
          <a:ext cx="7504542" cy="3263536"/>
        </p:xfrm>
        <a:graphic>
          <a:graphicData uri="http://schemas.openxmlformats.org/drawingml/2006/table">
            <a:tbl>
              <a:tblPr firstRow="1" bandRow="1">
                <a:tableStyleId>{21E4AEA4-8DFA-4A89-87EB-49C32662AFE0}</a:tableStyleId>
              </a:tblPr>
              <a:tblGrid>
                <a:gridCol w="3845302">
                  <a:extLst>
                    <a:ext uri="{9D8B030D-6E8A-4147-A177-3AD203B41FA5}">
                      <a16:colId xmlns:a16="http://schemas.microsoft.com/office/drawing/2014/main" val="3044128233"/>
                    </a:ext>
                  </a:extLst>
                </a:gridCol>
                <a:gridCol w="1016000">
                  <a:extLst>
                    <a:ext uri="{9D8B030D-6E8A-4147-A177-3AD203B41FA5}">
                      <a16:colId xmlns:a16="http://schemas.microsoft.com/office/drawing/2014/main" val="1870148489"/>
                    </a:ext>
                  </a:extLst>
                </a:gridCol>
                <a:gridCol w="2643240">
                  <a:extLst>
                    <a:ext uri="{9D8B030D-6E8A-4147-A177-3AD203B41FA5}">
                      <a16:colId xmlns:a16="http://schemas.microsoft.com/office/drawing/2014/main" val="2277190819"/>
                    </a:ext>
                  </a:extLst>
                </a:gridCol>
              </a:tblGrid>
              <a:tr h="347724">
                <a:tc>
                  <a:txBody>
                    <a:bodyPr/>
                    <a:lstStyle/>
                    <a:p>
                      <a:r>
                        <a:rPr lang="en-US" sz="1800" dirty="0"/>
                        <a:t>RC522 Module (Left to Right)</a:t>
                      </a:r>
                    </a:p>
                  </a:txBody>
                  <a:tcPr marL="87890" marR="87890" marT="43944" marB="43944"/>
                </a:tc>
                <a:tc>
                  <a:txBody>
                    <a:bodyPr/>
                    <a:lstStyle/>
                    <a:p>
                      <a:endParaRPr lang="en-US" sz="1800" dirty="0"/>
                    </a:p>
                  </a:txBody>
                  <a:tcPr marL="87890" marR="87890" marT="43944" marB="43944"/>
                </a:tc>
                <a:tc>
                  <a:txBody>
                    <a:bodyPr/>
                    <a:lstStyle/>
                    <a:p>
                      <a:r>
                        <a:rPr lang="en-US" sz="1800" dirty="0"/>
                        <a:t>Raspberry Pi </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800" b="1" kern="1200" dirty="0">
                          <a:solidFill>
                            <a:schemeClr val="dk1"/>
                          </a:solidFill>
                          <a:effectLst/>
                        </a:rPr>
                        <a:t>PIN 1: </a:t>
                      </a:r>
                      <a:r>
                        <a:rPr lang="en-US" sz="1800" b="0" kern="1200" dirty="0">
                          <a:solidFill>
                            <a:schemeClr val="dk1"/>
                          </a:solidFill>
                          <a:effectLst/>
                        </a:rPr>
                        <a:t>Voltage Common Collector (VCC)</a:t>
                      </a:r>
                      <a:r>
                        <a:rPr lang="en-US" sz="1800" dirty="0"/>
                        <a:t> </a:t>
                      </a:r>
                    </a:p>
                  </a:txBody>
                  <a:tcPr marL="87890" marR="87890" marT="43944" marB="43944"/>
                </a:tc>
                <a:tc>
                  <a:txBody>
                    <a:bodyPr/>
                    <a:lstStyle/>
                    <a:p>
                      <a:pPr algn="l"/>
                      <a:r>
                        <a:rPr lang="en-US" sz="1800" dirty="0">
                          <a:solidFill>
                            <a:srgbClr val="FF0000"/>
                          </a:solidFill>
                        </a:rPr>
                        <a:t>Red</a:t>
                      </a:r>
                    </a:p>
                  </a:txBody>
                  <a:tcPr marL="87890" marR="87890" marT="43944" marB="43944"/>
                </a:tc>
                <a:tc>
                  <a:txBody>
                    <a:bodyPr/>
                    <a:lstStyle/>
                    <a:p>
                      <a:pPr algn="l"/>
                      <a:r>
                        <a:rPr lang="en-US" sz="1800" b="1" kern="1200" dirty="0">
                          <a:solidFill>
                            <a:schemeClr val="dk1"/>
                          </a:solidFill>
                          <a:effectLst/>
                        </a:rPr>
                        <a:t>PIN 1: </a:t>
                      </a:r>
                      <a:r>
                        <a:rPr lang="en-US" sz="1800" b="0" kern="1200" dirty="0">
                          <a:solidFill>
                            <a:schemeClr val="dk1"/>
                          </a:solidFill>
                          <a:effectLst/>
                        </a:rPr>
                        <a:t>3.3v</a:t>
                      </a:r>
                      <a:endParaRPr lang="en-US" sz="1800" b="0" dirty="0"/>
                    </a:p>
                  </a:txBody>
                  <a:tcPr marL="87890" marR="87890" marT="43944" marB="43944"/>
                </a:tc>
                <a:extLst>
                  <a:ext uri="{0D108BD9-81ED-4DB2-BD59-A6C34878D82A}">
                    <a16:rowId xmlns:a16="http://schemas.microsoft.com/office/drawing/2014/main" val="3980567749"/>
                  </a:ext>
                </a:extLst>
              </a:tr>
              <a:tr h="347724">
                <a:tc>
                  <a:txBody>
                    <a:bodyPr/>
                    <a:lstStyle/>
                    <a:p>
                      <a:pPr algn="l"/>
                      <a:r>
                        <a:rPr lang="en-US" sz="1800" b="1" kern="1200" dirty="0">
                          <a:solidFill>
                            <a:schemeClr val="dk1"/>
                          </a:solidFill>
                          <a:effectLst/>
                        </a:rPr>
                        <a:t>PIN 2: </a:t>
                      </a:r>
                      <a:r>
                        <a:rPr lang="en-US" sz="1800" b="0" kern="1200" dirty="0">
                          <a:solidFill>
                            <a:schemeClr val="dk1"/>
                          </a:solidFill>
                          <a:effectLst/>
                        </a:rPr>
                        <a:t>Reset </a:t>
                      </a:r>
                      <a:r>
                        <a:rPr lang="en-US" sz="1800" b="1" kern="1200" dirty="0">
                          <a:solidFill>
                            <a:schemeClr val="dk1"/>
                          </a:solidFill>
                          <a:effectLst/>
                        </a:rPr>
                        <a:t>(</a:t>
                      </a:r>
                      <a:r>
                        <a:rPr lang="en-US" sz="1800" b="0" kern="1200" dirty="0">
                          <a:solidFill>
                            <a:schemeClr val="dk1"/>
                          </a:solidFill>
                          <a:effectLst/>
                        </a:rPr>
                        <a:t>RST)</a:t>
                      </a:r>
                      <a:endParaRPr lang="en-US" sz="1800" dirty="0"/>
                    </a:p>
                  </a:txBody>
                  <a:tcPr marL="87890" marR="87890" marT="43944" marB="43944"/>
                </a:tc>
                <a:tc>
                  <a:txBody>
                    <a:bodyPr/>
                    <a:lstStyle/>
                    <a:p>
                      <a:pPr algn="l"/>
                      <a:r>
                        <a:rPr lang="en-US" sz="1800" dirty="0">
                          <a:solidFill>
                            <a:srgbClr val="808080"/>
                          </a:solidFill>
                        </a:rPr>
                        <a:t>Gray</a:t>
                      </a:r>
                      <a:endParaRPr lang="en-US" sz="1800" dirty="0"/>
                    </a:p>
                  </a:txBody>
                  <a:tcPr marL="87890" marR="87890" marT="43944" marB="43944"/>
                </a:tc>
                <a:tc>
                  <a:txBody>
                    <a:bodyPr/>
                    <a:lstStyle/>
                    <a:p>
                      <a:pPr algn="l"/>
                      <a:r>
                        <a:rPr lang="en-US" sz="1800" b="1" kern="1200" dirty="0">
                          <a:solidFill>
                            <a:schemeClr val="dk1"/>
                          </a:solidFill>
                          <a:effectLst/>
                        </a:rPr>
                        <a:t>PIN</a:t>
                      </a:r>
                      <a:r>
                        <a:rPr lang="en-US" sz="1800" b="1" dirty="0"/>
                        <a:t> 22: </a:t>
                      </a:r>
                      <a:r>
                        <a:rPr lang="en-US" sz="1800" b="0" dirty="0"/>
                        <a:t>GPIO #25</a:t>
                      </a:r>
                    </a:p>
                  </a:txBody>
                  <a:tcPr marL="87890" marR="87890" marT="43944" marB="43944"/>
                </a:tc>
                <a:extLst>
                  <a:ext uri="{0D108BD9-81ED-4DB2-BD59-A6C34878D82A}">
                    <a16:rowId xmlns:a16="http://schemas.microsoft.com/office/drawing/2014/main" val="3056492793"/>
                  </a:ext>
                </a:extLst>
              </a:tr>
              <a:tr h="347724">
                <a:tc>
                  <a:txBody>
                    <a:bodyPr/>
                    <a:lstStyle/>
                    <a:p>
                      <a:pPr algn="l"/>
                      <a:r>
                        <a:rPr lang="en-US" sz="1800" b="1" kern="1200" dirty="0">
                          <a:solidFill>
                            <a:schemeClr val="dk1"/>
                          </a:solidFill>
                          <a:effectLst/>
                        </a:rPr>
                        <a:t>PIN 3: </a:t>
                      </a:r>
                      <a:r>
                        <a:rPr lang="en-US" sz="1800" b="0" kern="1200" dirty="0">
                          <a:solidFill>
                            <a:schemeClr val="dk1"/>
                          </a:solidFill>
                          <a:effectLst/>
                        </a:rPr>
                        <a:t>Ground (GND)</a:t>
                      </a:r>
                      <a:endParaRPr lang="en-US" sz="1800" b="1" dirty="0"/>
                    </a:p>
                  </a:txBody>
                  <a:tcPr marL="87890" marR="87890" marT="43944" marB="43944"/>
                </a:tc>
                <a:tc>
                  <a:txBody>
                    <a:bodyPr/>
                    <a:lstStyle/>
                    <a:p>
                      <a:pPr algn="l"/>
                      <a:r>
                        <a:rPr lang="en-US" sz="1800" dirty="0"/>
                        <a:t>Black</a:t>
                      </a:r>
                      <a:endParaRPr lang="en-US" sz="1800" dirty="0">
                        <a:solidFill>
                          <a:srgbClr val="808080"/>
                        </a:solidFill>
                      </a:endParaRPr>
                    </a:p>
                  </a:txBody>
                  <a:tcPr marL="87890" marR="87890" marT="43944" marB="43944"/>
                </a:tc>
                <a:tc>
                  <a:txBody>
                    <a:bodyPr/>
                    <a:lstStyle/>
                    <a:p>
                      <a:pPr algn="l"/>
                      <a:r>
                        <a:rPr lang="en-US" sz="1800" b="1" kern="1200" dirty="0">
                          <a:solidFill>
                            <a:schemeClr val="dk1"/>
                          </a:solidFill>
                          <a:effectLst/>
                        </a:rPr>
                        <a:t>PIN 6: </a:t>
                      </a:r>
                      <a:r>
                        <a:rPr lang="en-US" sz="1800" b="0" kern="1200" dirty="0">
                          <a:solidFill>
                            <a:schemeClr val="dk1"/>
                          </a:solidFill>
                          <a:effectLst/>
                        </a:rPr>
                        <a:t>Ground (GND)</a:t>
                      </a:r>
                      <a:endParaRPr lang="en-US" sz="1800" dirty="0"/>
                    </a:p>
                  </a:txBody>
                  <a:tcPr marL="87890" marR="87890" marT="43944" marB="43944"/>
                </a:tc>
                <a:extLst>
                  <a:ext uri="{0D108BD9-81ED-4DB2-BD59-A6C34878D82A}">
                    <a16:rowId xmlns:a16="http://schemas.microsoft.com/office/drawing/2014/main" val="1782054816"/>
                  </a:ext>
                </a:extLst>
              </a:tr>
              <a:tr h="351241">
                <a:tc>
                  <a:txBody>
                    <a:bodyPr/>
                    <a:lstStyle/>
                    <a:p>
                      <a:pPr algn="l"/>
                      <a:r>
                        <a:rPr lang="en-US" sz="1800" b="1" kern="1200" dirty="0">
                          <a:solidFill>
                            <a:schemeClr val="tx1"/>
                          </a:solidFill>
                          <a:effectLst/>
                        </a:rPr>
                        <a:t>PIN 4: </a:t>
                      </a:r>
                      <a:r>
                        <a:rPr lang="en-US" sz="1800" b="0" kern="1200" dirty="0">
                          <a:solidFill>
                            <a:schemeClr val="tx1"/>
                          </a:solidFill>
                          <a:effectLst/>
                        </a:rPr>
                        <a:t>Interrupt Request (IRQ)</a:t>
                      </a:r>
                      <a:endParaRPr lang="en-US" sz="1800" b="1" dirty="0">
                        <a:solidFill>
                          <a:schemeClr val="tx1"/>
                        </a:solidFill>
                      </a:endParaRPr>
                    </a:p>
                  </a:txBody>
                  <a:tcPr marL="87890" marR="87890" marT="43944" marB="43944"/>
                </a:tc>
                <a:tc>
                  <a:txBody>
                    <a:bodyPr/>
                    <a:lstStyle/>
                    <a:p>
                      <a:pPr algn="l"/>
                      <a:endParaRPr lang="en-US" sz="1800" dirty="0">
                        <a:solidFill>
                          <a:schemeClr val="tx1"/>
                        </a:solidFill>
                      </a:endParaRPr>
                    </a:p>
                  </a:txBody>
                  <a:tcPr marL="87890" marR="87890" marT="43944" marB="43944"/>
                </a:tc>
                <a:tc>
                  <a:txBody>
                    <a:bodyPr/>
                    <a:lstStyle/>
                    <a:p>
                      <a:pPr algn="l" fontAlgn="ctr"/>
                      <a:r>
                        <a:rPr lang="en-US" sz="1800" dirty="0">
                          <a:effectLst/>
                        </a:rPr>
                        <a:t>Not connected</a:t>
                      </a:r>
                      <a:endParaRPr lang="en-US" sz="18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800" b="1" kern="1200" dirty="0">
                          <a:solidFill>
                            <a:schemeClr val="dk1"/>
                          </a:solidFill>
                          <a:effectLst/>
                        </a:rPr>
                        <a:t>PIN 5: </a:t>
                      </a:r>
                      <a:r>
                        <a:rPr lang="en-US" sz="1800" b="0" kern="1200" dirty="0">
                          <a:solidFill>
                            <a:schemeClr val="dk1"/>
                          </a:solidFill>
                          <a:effectLst/>
                        </a:rPr>
                        <a:t>Master In Slave Out (MISO)</a:t>
                      </a:r>
                      <a:endParaRPr lang="en-US" sz="1800" b="1" dirty="0"/>
                    </a:p>
                  </a:txBody>
                  <a:tcPr marL="87890" marR="87890" marT="43944" marB="43944"/>
                </a:tc>
                <a:tc>
                  <a:txBody>
                    <a:bodyPr/>
                    <a:lstStyle/>
                    <a:p>
                      <a:pPr algn="l"/>
                      <a:r>
                        <a:rPr lang="en-US" sz="1800" dirty="0">
                          <a:solidFill>
                            <a:srgbClr val="0070C0"/>
                          </a:solidFill>
                        </a:rPr>
                        <a:t>Blue</a:t>
                      </a:r>
                    </a:p>
                  </a:txBody>
                  <a:tcPr marL="87890" marR="87890" marT="43944" marB="439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rPr>
                        <a:t>PIN 21:</a:t>
                      </a:r>
                      <a:r>
                        <a:rPr lang="en-US" sz="1800" b="0" kern="1200" dirty="0">
                          <a:solidFill>
                            <a:schemeClr val="dk1"/>
                          </a:solidFill>
                          <a:effectLst/>
                        </a:rPr>
                        <a:t> GPIO #9 (MISO)</a:t>
                      </a:r>
                      <a:endParaRPr lang="en-US" sz="1800" b="0" dirty="0"/>
                    </a:p>
                  </a:txBody>
                  <a:tcPr marL="87890" marR="87890" marT="43944" marB="43944"/>
                </a:tc>
                <a:extLst>
                  <a:ext uri="{0D108BD9-81ED-4DB2-BD59-A6C34878D82A}">
                    <a16:rowId xmlns:a16="http://schemas.microsoft.com/office/drawing/2014/main" val="1407562942"/>
                  </a:ext>
                </a:extLst>
              </a:tr>
              <a:tr h="347724">
                <a:tc>
                  <a:txBody>
                    <a:bodyPr/>
                    <a:lstStyle/>
                    <a:p>
                      <a:pPr algn="l"/>
                      <a:r>
                        <a:rPr lang="en-US" sz="1800" b="1" kern="1200" dirty="0">
                          <a:solidFill>
                            <a:schemeClr val="dk1"/>
                          </a:solidFill>
                          <a:effectLst/>
                        </a:rPr>
                        <a:t>PIN 6: </a:t>
                      </a:r>
                      <a:r>
                        <a:rPr lang="en-US" sz="1800" b="0" kern="1200" dirty="0">
                          <a:solidFill>
                            <a:schemeClr val="dk1"/>
                          </a:solidFill>
                          <a:effectLst/>
                        </a:rPr>
                        <a:t>Master Out Slave In </a:t>
                      </a:r>
                      <a:r>
                        <a:rPr lang="en-US" sz="1800" b="1" kern="1200" dirty="0">
                          <a:solidFill>
                            <a:schemeClr val="dk1"/>
                          </a:solidFill>
                          <a:effectLst/>
                        </a:rPr>
                        <a:t>(</a:t>
                      </a:r>
                      <a:r>
                        <a:rPr lang="en-US" sz="1800" b="0" kern="1200" dirty="0">
                          <a:solidFill>
                            <a:schemeClr val="dk1"/>
                          </a:solidFill>
                          <a:effectLst/>
                        </a:rPr>
                        <a:t>MOSI)</a:t>
                      </a:r>
                      <a:endParaRPr lang="en-US" sz="1800" b="1" dirty="0"/>
                    </a:p>
                  </a:txBody>
                  <a:tcPr marL="87890" marR="87890" marT="43944" marB="43944"/>
                </a:tc>
                <a:tc>
                  <a:txBody>
                    <a:bodyPr/>
                    <a:lstStyle/>
                    <a:p>
                      <a:pPr algn="l"/>
                      <a:r>
                        <a:rPr lang="en-US" sz="1800" dirty="0">
                          <a:solidFill>
                            <a:srgbClr val="FFD700"/>
                          </a:solidFill>
                        </a:rPr>
                        <a:t>GOLD</a:t>
                      </a:r>
                    </a:p>
                  </a:txBody>
                  <a:tcPr marL="87890" marR="87890" marT="43944" marB="43944"/>
                </a:tc>
                <a:tc>
                  <a:txBody>
                    <a:bodyPr/>
                    <a:lstStyle/>
                    <a:p>
                      <a:pPr algn="l"/>
                      <a:r>
                        <a:rPr lang="en-US" sz="1800" b="1" kern="1200" dirty="0">
                          <a:solidFill>
                            <a:schemeClr val="dk1"/>
                          </a:solidFill>
                          <a:effectLst/>
                        </a:rPr>
                        <a:t>PIN 19:</a:t>
                      </a:r>
                      <a:r>
                        <a:rPr lang="en-US" sz="1800" b="0" kern="1200" dirty="0">
                          <a:solidFill>
                            <a:schemeClr val="dk1"/>
                          </a:solidFill>
                          <a:effectLst/>
                        </a:rPr>
                        <a:t> GPIO #10 (MOSI)</a:t>
                      </a:r>
                      <a:endParaRPr lang="en-US" sz="1800" b="0" dirty="0"/>
                    </a:p>
                  </a:txBody>
                  <a:tcPr marL="87890" marR="87890" marT="43944" marB="43944"/>
                </a:tc>
                <a:extLst>
                  <a:ext uri="{0D108BD9-81ED-4DB2-BD59-A6C34878D82A}">
                    <a16:rowId xmlns:a16="http://schemas.microsoft.com/office/drawing/2014/main" val="3961124884"/>
                  </a:ext>
                </a:extLst>
              </a:tr>
              <a:tr h="347724">
                <a:tc>
                  <a:txBody>
                    <a:bodyPr/>
                    <a:lstStyle/>
                    <a:p>
                      <a:pPr algn="l"/>
                      <a:r>
                        <a:rPr lang="en-US" sz="1800" b="1" kern="1200" dirty="0">
                          <a:solidFill>
                            <a:schemeClr val="dk1"/>
                          </a:solidFill>
                          <a:effectLst/>
                        </a:rPr>
                        <a:t>PIN 7: </a:t>
                      </a:r>
                      <a:r>
                        <a:rPr lang="en-US" sz="1800" b="0" kern="1200" dirty="0">
                          <a:solidFill>
                            <a:schemeClr val="dk1"/>
                          </a:solidFill>
                          <a:effectLst/>
                        </a:rPr>
                        <a:t>Serial Clock </a:t>
                      </a:r>
                      <a:r>
                        <a:rPr lang="en-US" sz="1800" b="1" kern="1200" dirty="0">
                          <a:solidFill>
                            <a:schemeClr val="dk1"/>
                          </a:solidFill>
                          <a:effectLst/>
                        </a:rPr>
                        <a:t>(</a:t>
                      </a:r>
                      <a:r>
                        <a:rPr lang="en-US" sz="1800" b="0" kern="1200" dirty="0">
                          <a:solidFill>
                            <a:schemeClr val="dk1"/>
                          </a:solidFill>
                          <a:effectLst/>
                        </a:rPr>
                        <a:t>SCK)</a:t>
                      </a:r>
                      <a:endParaRPr lang="en-US" sz="1800" b="1" dirty="0"/>
                    </a:p>
                  </a:txBody>
                  <a:tcPr marL="87890" marR="87890" marT="43944" marB="43944"/>
                </a:tc>
                <a:tc>
                  <a:txBody>
                    <a:bodyPr/>
                    <a:lstStyle/>
                    <a:p>
                      <a:pPr algn="l"/>
                      <a:r>
                        <a:rPr lang="en-US" sz="1800" dirty="0">
                          <a:solidFill>
                            <a:srgbClr val="FFA500"/>
                          </a:solidFill>
                        </a:rPr>
                        <a:t>Orange</a:t>
                      </a:r>
                    </a:p>
                  </a:txBody>
                  <a:tcPr marL="87890" marR="87890" marT="43944" marB="43944"/>
                </a:tc>
                <a:tc>
                  <a:txBody>
                    <a:bodyPr/>
                    <a:lstStyle/>
                    <a:p>
                      <a:pPr algn="l"/>
                      <a:r>
                        <a:rPr lang="en-US" sz="1800" b="1" kern="1200" dirty="0">
                          <a:solidFill>
                            <a:schemeClr val="dk1"/>
                          </a:solidFill>
                          <a:effectLst/>
                        </a:rPr>
                        <a:t>PIN 23:</a:t>
                      </a:r>
                      <a:r>
                        <a:rPr lang="en-US" sz="1800" b="0" kern="1200" dirty="0">
                          <a:solidFill>
                            <a:schemeClr val="dk1"/>
                          </a:solidFill>
                          <a:effectLst/>
                        </a:rPr>
                        <a:t> GPIO #11 (SCLK)</a:t>
                      </a:r>
                      <a:endParaRPr lang="en-US" sz="1800" b="0" dirty="0"/>
                    </a:p>
                  </a:txBody>
                  <a:tcPr marL="87890" marR="87890" marT="43944" marB="43944"/>
                </a:tc>
                <a:extLst>
                  <a:ext uri="{0D108BD9-81ED-4DB2-BD59-A6C34878D82A}">
                    <a16:rowId xmlns:a16="http://schemas.microsoft.com/office/drawing/2014/main" val="1307516430"/>
                  </a:ext>
                </a:extLst>
              </a:tr>
              <a:tr h="252765">
                <a:tc>
                  <a:txBody>
                    <a:bodyPr/>
                    <a:lstStyle/>
                    <a:p>
                      <a:pPr algn="l"/>
                      <a:r>
                        <a:rPr lang="en-US" sz="1800" b="1" kern="1200" dirty="0">
                          <a:solidFill>
                            <a:schemeClr val="dk1"/>
                          </a:solidFill>
                          <a:effectLst/>
                        </a:rPr>
                        <a:t>PIN 8: </a:t>
                      </a:r>
                      <a:r>
                        <a:rPr lang="en-US" sz="1800" b="0" kern="1200" dirty="0">
                          <a:solidFill>
                            <a:schemeClr val="dk1"/>
                          </a:solidFill>
                          <a:effectLst/>
                        </a:rPr>
                        <a:t>Serial Data Line (SDA)</a:t>
                      </a:r>
                      <a:endParaRPr lang="en-US" sz="1800" b="1" dirty="0"/>
                    </a:p>
                  </a:txBody>
                  <a:tcPr marL="87890" marR="87890" marT="43944" marB="43944"/>
                </a:tc>
                <a:tc>
                  <a:txBody>
                    <a:bodyPr/>
                    <a:lstStyle/>
                    <a:p>
                      <a:pPr algn="l"/>
                      <a:r>
                        <a:rPr lang="en-US" sz="1800" dirty="0">
                          <a:solidFill>
                            <a:srgbClr val="00B050"/>
                          </a:solidFill>
                        </a:rPr>
                        <a:t>Green</a:t>
                      </a:r>
                    </a:p>
                  </a:txBody>
                  <a:tcPr marL="87890" marR="87890" marT="43944" marB="43944"/>
                </a:tc>
                <a:tc>
                  <a:txBody>
                    <a:bodyPr/>
                    <a:lstStyle/>
                    <a:p>
                      <a:pPr algn="l"/>
                      <a:r>
                        <a:rPr lang="en-US" sz="1800" b="1" kern="1200" dirty="0">
                          <a:solidFill>
                            <a:schemeClr val="dk1"/>
                          </a:solidFill>
                          <a:effectLst/>
                        </a:rPr>
                        <a:t>PIN 24:</a:t>
                      </a:r>
                      <a:r>
                        <a:rPr lang="en-US" sz="1800" b="0" kern="1200" dirty="0">
                          <a:solidFill>
                            <a:schemeClr val="dk1"/>
                          </a:solidFill>
                          <a:effectLst/>
                        </a:rPr>
                        <a:t> GPIO #8 (</a:t>
                      </a:r>
                      <a:r>
                        <a:rPr lang="en-US" sz="1800" b="0" i="0" kern="1200" dirty="0">
                          <a:solidFill>
                            <a:schemeClr val="dk1"/>
                          </a:solidFill>
                          <a:effectLst/>
                          <a:latin typeface="+mn-lt"/>
                          <a:ea typeface="+mn-ea"/>
                          <a:cs typeface="+mn-cs"/>
                        </a:rPr>
                        <a:t>CE0</a:t>
                      </a:r>
                      <a:r>
                        <a:rPr lang="en-US" sz="1800" b="0" kern="1200" dirty="0">
                          <a:solidFill>
                            <a:schemeClr val="dk1"/>
                          </a:solidFill>
                          <a:effectLst/>
                        </a:rPr>
                        <a:t>)</a:t>
                      </a:r>
                      <a:endParaRPr lang="en-US" sz="1800" b="0" dirty="0"/>
                    </a:p>
                  </a:txBody>
                  <a:tcPr marL="87890" marR="87890" marT="43944" marB="43944"/>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28802" y="1784485"/>
            <a:ext cx="307653" cy="315079"/>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094205" y="1771739"/>
            <a:ext cx="486987" cy="340573"/>
          </a:xfrm>
          <a:prstGeom prst="rect">
            <a:avLst/>
          </a:prstGeom>
        </p:spPr>
      </p:pic>
      <p:grpSp>
        <p:nvGrpSpPr>
          <p:cNvPr id="2241" name="Group 2240">
            <a:extLst>
              <a:ext uri="{FF2B5EF4-FFF2-40B4-BE49-F238E27FC236}">
                <a16:creationId xmlns:a16="http://schemas.microsoft.com/office/drawing/2014/main" id="{2248AEAD-B9AC-3391-208B-8C70FEB7E43B}"/>
              </a:ext>
            </a:extLst>
          </p:cNvPr>
          <p:cNvGrpSpPr/>
          <p:nvPr/>
        </p:nvGrpSpPr>
        <p:grpSpPr>
          <a:xfrm rot="10800000">
            <a:off x="8330289" y="585216"/>
            <a:ext cx="3590003" cy="5683274"/>
            <a:chOff x="8330289" y="585216"/>
            <a:chExt cx="3590003" cy="5683274"/>
          </a:xfrm>
        </p:grpSpPr>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5400000">
              <a:off x="8925617" y="-10112"/>
              <a:ext cx="2399347" cy="3590003"/>
            </a:xfrm>
            <a:prstGeom prst="rect">
              <a:avLst/>
            </a:prstGeom>
          </p:spPr>
        </p:pic>
        <p:grpSp>
          <p:nvGrpSpPr>
            <p:cNvPr id="2239" name="Group 2238">
              <a:extLst>
                <a:ext uri="{FF2B5EF4-FFF2-40B4-BE49-F238E27FC236}">
                  <a16:creationId xmlns:a16="http://schemas.microsoft.com/office/drawing/2014/main" id="{CFC0AF23-9592-0C88-5654-320571365D84}"/>
                </a:ext>
              </a:extLst>
            </p:cNvPr>
            <p:cNvGrpSpPr/>
            <p:nvPr/>
          </p:nvGrpSpPr>
          <p:grpSpPr>
            <a:xfrm>
              <a:off x="9179375" y="2558441"/>
              <a:ext cx="2407789" cy="3710049"/>
              <a:chOff x="9179375" y="2558441"/>
              <a:chExt cx="2407789" cy="3710049"/>
            </a:xfrm>
          </p:grpSpPr>
          <p:cxnSp>
            <p:nvCxnSpPr>
              <p:cNvPr id="2140" name="Connector: Elbow 2139">
                <a:extLst>
                  <a:ext uri="{FF2B5EF4-FFF2-40B4-BE49-F238E27FC236}">
                    <a16:creationId xmlns:a16="http://schemas.microsoft.com/office/drawing/2014/main" id="{CB71D2BC-1DD0-DBB4-A748-702365C5D2A6}"/>
                  </a:ext>
                </a:extLst>
              </p:cNvPr>
              <p:cNvCxnSpPr>
                <a:cxnSpLocks/>
              </p:cNvCxnSpPr>
              <p:nvPr/>
            </p:nvCxnSpPr>
            <p:spPr>
              <a:xfrm rot="10800000">
                <a:off x="9510883" y="2644824"/>
                <a:ext cx="1155017" cy="157345"/>
              </a:xfrm>
              <a:prstGeom prst="bentConnector3">
                <a:avLst>
                  <a:gd name="adj1" fmla="val -1129"/>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2BFEF1-6BF0-7123-2D9A-851004F0CAC5}"/>
                  </a:ext>
                </a:extLst>
              </p:cNvPr>
              <p:cNvGrpSpPr/>
              <p:nvPr/>
            </p:nvGrpSpPr>
            <p:grpSpPr>
              <a:xfrm>
                <a:off x="9179375" y="3275837"/>
                <a:ext cx="1891831" cy="2992653"/>
                <a:chOff x="9183972" y="3275837"/>
                <a:chExt cx="1891831" cy="2992653"/>
              </a:xfrm>
            </p:grpSpPr>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5400000">
                  <a:off x="8633561" y="3826248"/>
                  <a:ext cx="2992653" cy="1891831"/>
                </a:xfrm>
                <a:prstGeom prst="rect">
                  <a:avLst/>
                </a:prstGeom>
              </p:spPr>
            </p:pic>
            <p:sp>
              <p:nvSpPr>
                <p:cNvPr id="2102" name="&quot;Not Allowed&quot; Symbol 2101">
                  <a:extLst>
                    <a:ext uri="{FF2B5EF4-FFF2-40B4-BE49-F238E27FC236}">
                      <a16:creationId xmlns:a16="http://schemas.microsoft.com/office/drawing/2014/main" id="{108CD2F7-2BB8-93FD-8396-0CD9F232B16B}"/>
                    </a:ext>
                  </a:extLst>
                </p:cNvPr>
                <p:cNvSpPr/>
                <p:nvPr/>
              </p:nvSpPr>
              <p:spPr>
                <a:xfrm rot="10800000">
                  <a:off x="9947748" y="3343892"/>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grpSp>
          <p:cxnSp>
            <p:nvCxnSpPr>
              <p:cNvPr id="40" name="Connector: Elbow 39">
                <a:extLst>
                  <a:ext uri="{FF2B5EF4-FFF2-40B4-BE49-F238E27FC236}">
                    <a16:creationId xmlns:a16="http://schemas.microsoft.com/office/drawing/2014/main" id="{4A854B18-DB31-58D8-76AC-B09B3A1BD960}"/>
                  </a:ext>
                </a:extLst>
              </p:cNvPr>
              <p:cNvCxnSpPr>
                <a:cxnSpLocks/>
              </p:cNvCxnSpPr>
              <p:nvPr/>
            </p:nvCxnSpPr>
            <p:spPr>
              <a:xfrm rot="16200000" flipV="1">
                <a:off x="9070221" y="2910541"/>
                <a:ext cx="834662" cy="130462"/>
              </a:xfrm>
              <a:prstGeom prst="bentConnector3">
                <a:avLst>
                  <a:gd name="adj1" fmla="val 2432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rot="10800000">
                <a:off x="9399537" y="2558442"/>
                <a:ext cx="2187627" cy="241481"/>
              </a:xfrm>
              <a:prstGeom prst="bentConnector3">
                <a:avLst>
                  <a:gd name="adj1" fmla="val 58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5AE8AC7F-3010-96BE-46A7-2D8EE5F8B6DC}"/>
                  </a:ext>
                </a:extLst>
              </p:cNvPr>
              <p:cNvCxnSpPr>
                <a:cxnSpLocks/>
              </p:cNvCxnSpPr>
              <p:nvPr/>
            </p:nvCxnSpPr>
            <p:spPr>
              <a:xfrm>
                <a:off x="10572748" y="2900363"/>
                <a:ext cx="0" cy="8420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95" name="Connector: Elbow 2094">
                <a:extLst>
                  <a:ext uri="{FF2B5EF4-FFF2-40B4-BE49-F238E27FC236}">
                    <a16:creationId xmlns:a16="http://schemas.microsoft.com/office/drawing/2014/main" id="{C31D3D3C-7885-CB98-EB9A-5C426F9F00B5}"/>
                  </a:ext>
                </a:extLst>
              </p:cNvPr>
              <p:cNvCxnSpPr>
                <a:cxnSpLocks/>
              </p:cNvCxnSpPr>
              <p:nvPr/>
            </p:nvCxnSpPr>
            <p:spPr>
              <a:xfrm rot="10800000">
                <a:off x="9455771" y="2605819"/>
                <a:ext cx="1102746" cy="194103"/>
              </a:xfrm>
              <a:prstGeom prst="bentConnector3">
                <a:avLst>
                  <a:gd name="adj1" fmla="val -1393"/>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0" name="Connector: Elbow 2119">
                <a:extLst>
                  <a:ext uri="{FF2B5EF4-FFF2-40B4-BE49-F238E27FC236}">
                    <a16:creationId xmlns:a16="http://schemas.microsoft.com/office/drawing/2014/main" id="{1328B502-A1A2-FF02-54A6-002B82ABA3EB}"/>
                  </a:ext>
                </a:extLst>
              </p:cNvPr>
              <p:cNvCxnSpPr>
                <a:cxnSpLocks/>
              </p:cNvCxnSpPr>
              <p:nvPr/>
            </p:nvCxnSpPr>
            <p:spPr>
              <a:xfrm rot="16200000" flipV="1">
                <a:off x="9529637" y="2655447"/>
                <a:ext cx="748197" cy="743592"/>
              </a:xfrm>
              <a:prstGeom prst="bentConnector3">
                <a:avLst>
                  <a:gd name="adj1" fmla="val 39815"/>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84" name="Connector: Elbow 2083">
                <a:extLst>
                  <a:ext uri="{FF2B5EF4-FFF2-40B4-BE49-F238E27FC236}">
                    <a16:creationId xmlns:a16="http://schemas.microsoft.com/office/drawing/2014/main" id="{9B5EDA6B-E132-E9F6-9E2D-7C8753930A75}"/>
                  </a:ext>
                </a:extLst>
              </p:cNvPr>
              <p:cNvCxnSpPr>
                <a:cxnSpLocks/>
              </p:cNvCxnSpPr>
              <p:nvPr/>
            </p:nvCxnSpPr>
            <p:spPr>
              <a:xfrm rot="16200000" flipV="1">
                <a:off x="9410452" y="2669802"/>
                <a:ext cx="799954" cy="679765"/>
              </a:xfrm>
              <a:prstGeom prst="bentConnector3">
                <a:avLst>
                  <a:gd name="adj1" fmla="val 3333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0" name="Connector: Elbow 2149">
                <a:extLst>
                  <a:ext uri="{FF2B5EF4-FFF2-40B4-BE49-F238E27FC236}">
                    <a16:creationId xmlns:a16="http://schemas.microsoft.com/office/drawing/2014/main" id="{06401A1D-52D2-631D-D1DF-2783369786A4}"/>
                  </a:ext>
                </a:extLst>
              </p:cNvPr>
              <p:cNvCxnSpPr>
                <a:cxnSpLocks/>
              </p:cNvCxnSpPr>
              <p:nvPr/>
            </p:nvCxnSpPr>
            <p:spPr>
              <a:xfrm rot="10800000">
                <a:off x="9567558" y="3022481"/>
                <a:ext cx="850702" cy="379141"/>
              </a:xfrm>
              <a:prstGeom prst="bentConnector3">
                <a:avLst>
                  <a:gd name="adj1" fmla="val -945"/>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09" name="Connector: Elbow 2208">
                <a:extLst>
                  <a:ext uri="{FF2B5EF4-FFF2-40B4-BE49-F238E27FC236}">
                    <a16:creationId xmlns:a16="http://schemas.microsoft.com/office/drawing/2014/main" id="{F963B37F-CDCB-92F5-03C6-1AFBB1EC24EE}"/>
                  </a:ext>
                </a:extLst>
              </p:cNvPr>
              <p:cNvCxnSpPr>
                <a:cxnSpLocks/>
              </p:cNvCxnSpPr>
              <p:nvPr/>
            </p:nvCxnSpPr>
            <p:spPr>
              <a:xfrm flipV="1">
                <a:off x="9575566" y="2702872"/>
                <a:ext cx="890921" cy="311568"/>
              </a:xfrm>
              <a:prstGeom prst="bentConnector3">
                <a:avLst>
                  <a:gd name="adj1" fmla="val -783"/>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13" name="Straight Connector 2212">
                <a:extLst>
                  <a:ext uri="{FF2B5EF4-FFF2-40B4-BE49-F238E27FC236}">
                    <a16:creationId xmlns:a16="http://schemas.microsoft.com/office/drawing/2014/main" id="{E00BAA69-D73B-CBEC-33D3-5DADDCD94E02}"/>
                  </a:ext>
                </a:extLst>
              </p:cNvPr>
              <p:cNvCxnSpPr>
                <a:cxnSpLocks/>
              </p:cNvCxnSpPr>
              <p:nvPr/>
            </p:nvCxnSpPr>
            <p:spPr>
              <a:xfrm>
                <a:off x="10466487" y="2688581"/>
                <a:ext cx="0" cy="120740"/>
              </a:xfrm>
              <a:prstGeom prst="line">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048" name="Connector: Elbow 2047">
                <a:extLst>
                  <a:ext uri="{FF2B5EF4-FFF2-40B4-BE49-F238E27FC236}">
                    <a16:creationId xmlns:a16="http://schemas.microsoft.com/office/drawing/2014/main" id="{C42731B2-61C7-4977-BD2D-5EBAACEBAE1C}"/>
                  </a:ext>
                </a:extLst>
              </p:cNvPr>
              <p:cNvCxnSpPr>
                <a:cxnSpLocks/>
              </p:cNvCxnSpPr>
              <p:nvPr/>
            </p:nvCxnSpPr>
            <p:spPr>
              <a:xfrm flipV="1">
                <a:off x="9702870" y="2984563"/>
                <a:ext cx="888930" cy="419651"/>
              </a:xfrm>
              <a:prstGeom prst="bentConnector3">
                <a:avLst>
                  <a:gd name="adj1" fmla="val 175"/>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65" name="Connector: Elbow 2064">
                <a:extLst>
                  <a:ext uri="{FF2B5EF4-FFF2-40B4-BE49-F238E27FC236}">
                    <a16:creationId xmlns:a16="http://schemas.microsoft.com/office/drawing/2014/main" id="{2D3E684B-AD72-91CF-4CAA-801D2D0F2981}"/>
                  </a:ext>
                </a:extLst>
              </p:cNvPr>
              <p:cNvCxnSpPr>
                <a:cxnSpLocks/>
              </p:cNvCxnSpPr>
              <p:nvPr/>
            </p:nvCxnSpPr>
            <p:spPr>
              <a:xfrm flipV="1">
                <a:off x="9831013" y="3060953"/>
                <a:ext cx="860464" cy="331003"/>
              </a:xfrm>
              <a:prstGeom prst="bentConnector3">
                <a:avLst>
                  <a:gd name="adj1" fmla="val 184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A02C0031-E25C-2456-3E77-ACCD0BCFB5AC}"/>
                  </a:ext>
                </a:extLst>
              </p:cNvPr>
              <p:cNvCxnSpPr>
                <a:cxnSpLocks/>
              </p:cNvCxnSpPr>
              <p:nvPr/>
            </p:nvCxnSpPr>
            <p:spPr>
              <a:xfrm>
                <a:off x="10672683" y="2900363"/>
                <a:ext cx="0" cy="160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8" name="Connector: Elbow 2217">
                <a:extLst>
                  <a:ext uri="{FF2B5EF4-FFF2-40B4-BE49-F238E27FC236}">
                    <a16:creationId xmlns:a16="http://schemas.microsoft.com/office/drawing/2014/main" id="{70E472BA-B078-8C60-DB2F-D16DED577E77}"/>
                  </a:ext>
                </a:extLst>
              </p:cNvPr>
              <p:cNvCxnSpPr>
                <a:cxnSpLocks/>
              </p:cNvCxnSpPr>
              <p:nvPr/>
            </p:nvCxnSpPr>
            <p:spPr>
              <a:xfrm rot="16200000" flipV="1">
                <a:off x="10272537" y="3097170"/>
                <a:ext cx="497748" cy="104134"/>
              </a:xfrm>
              <a:prstGeom prst="bentConnector3">
                <a:avLst>
                  <a:gd name="adj1" fmla="val 2799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242" name="Oval 2241">
            <a:extLst>
              <a:ext uri="{FF2B5EF4-FFF2-40B4-BE49-F238E27FC236}">
                <a16:creationId xmlns:a16="http://schemas.microsoft.com/office/drawing/2014/main" id="{9F49BCD3-6095-CB5C-C74F-C255C03CC1F7}"/>
              </a:ext>
            </a:extLst>
          </p:cNvPr>
          <p:cNvSpPr/>
          <p:nvPr/>
        </p:nvSpPr>
        <p:spPr>
          <a:xfrm>
            <a:off x="5422366" y="4430120"/>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3" name="Oval 2242">
            <a:extLst>
              <a:ext uri="{FF2B5EF4-FFF2-40B4-BE49-F238E27FC236}">
                <a16:creationId xmlns:a16="http://schemas.microsoft.com/office/drawing/2014/main" id="{7628077C-64F7-ECD9-C197-0F25C2057232}"/>
              </a:ext>
            </a:extLst>
          </p:cNvPr>
          <p:cNvSpPr/>
          <p:nvPr/>
        </p:nvSpPr>
        <p:spPr>
          <a:xfrm>
            <a:off x="5422366" y="4793234"/>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22366" y="3703898"/>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22366" y="4067009"/>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6" name="Oval 2245">
            <a:extLst>
              <a:ext uri="{FF2B5EF4-FFF2-40B4-BE49-F238E27FC236}">
                <a16:creationId xmlns:a16="http://schemas.microsoft.com/office/drawing/2014/main" id="{8CF34A44-F280-617F-FE47-974058E7FCF8}"/>
              </a:ext>
            </a:extLst>
          </p:cNvPr>
          <p:cNvSpPr/>
          <p:nvPr/>
        </p:nvSpPr>
        <p:spPr>
          <a:xfrm>
            <a:off x="5422366" y="2614565"/>
            <a:ext cx="158970" cy="158970"/>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22366" y="2977676"/>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22366" y="2251454"/>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2" name="Oval 2251">
            <a:extLst>
              <a:ext uri="{FF2B5EF4-FFF2-40B4-BE49-F238E27FC236}">
                <a16:creationId xmlns:a16="http://schemas.microsoft.com/office/drawing/2014/main" id="{5DC623EE-3F9C-3AFD-5BAD-7174A84CC466}"/>
              </a:ext>
            </a:extLst>
          </p:cNvPr>
          <p:cNvSpPr/>
          <p:nvPr/>
        </p:nvSpPr>
        <p:spPr>
          <a:xfrm>
            <a:off x="9636310" y="3911110"/>
            <a:ext cx="89269" cy="89269"/>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5" name="Oval 2254">
            <a:extLst>
              <a:ext uri="{FF2B5EF4-FFF2-40B4-BE49-F238E27FC236}">
                <a16:creationId xmlns:a16="http://schemas.microsoft.com/office/drawing/2014/main" id="{3DE1586D-075B-FCE3-0210-41BEF2E96093}"/>
              </a:ext>
            </a:extLst>
          </p:cNvPr>
          <p:cNvSpPr/>
          <p:nvPr/>
        </p:nvSpPr>
        <p:spPr>
          <a:xfrm>
            <a:off x="9536397" y="4026209"/>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6" name="Oval 2255">
            <a:extLst>
              <a:ext uri="{FF2B5EF4-FFF2-40B4-BE49-F238E27FC236}">
                <a16:creationId xmlns:a16="http://schemas.microsoft.com/office/drawing/2014/main" id="{A6049927-1D4D-BC30-9919-AA7EB58257F5}"/>
              </a:ext>
            </a:extLst>
          </p:cNvPr>
          <p:cNvSpPr/>
          <p:nvPr/>
        </p:nvSpPr>
        <p:spPr>
          <a:xfrm>
            <a:off x="9742172" y="4016420"/>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7" name="Oval 2256">
            <a:extLst>
              <a:ext uri="{FF2B5EF4-FFF2-40B4-BE49-F238E27FC236}">
                <a16:creationId xmlns:a16="http://schemas.microsoft.com/office/drawing/2014/main" id="{3953CD4C-200D-35A2-C8DF-C58D77F43F33}"/>
              </a:ext>
            </a:extLst>
          </p:cNvPr>
          <p:cNvSpPr/>
          <p:nvPr/>
        </p:nvSpPr>
        <p:spPr>
          <a:xfrm>
            <a:off x="9739639" y="3915655"/>
            <a:ext cx="86054" cy="86054"/>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9769411" y="3398672"/>
            <a:ext cx="111046" cy="111046"/>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9620390" y="3398768"/>
            <a:ext cx="111046" cy="111046"/>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10051655" y="3398672"/>
            <a:ext cx="111046" cy="111046"/>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918152" y="3400940"/>
            <a:ext cx="111046" cy="111046"/>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10487749" y="3402979"/>
            <a:ext cx="111046" cy="111046"/>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10346499"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10640158"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pic>
        <p:nvPicPr>
          <p:cNvPr id="5" name="Picture 4">
            <a:extLst>
              <a:ext uri="{FF2B5EF4-FFF2-40B4-BE49-F238E27FC236}">
                <a16:creationId xmlns:a16="http://schemas.microsoft.com/office/drawing/2014/main" id="{3034FEC9-3151-C506-BC54-6C26127C4527}"/>
              </a:ext>
            </a:extLst>
          </p:cNvPr>
          <p:cNvPicPr>
            <a:picLocks noChangeAspect="1"/>
          </p:cNvPicPr>
          <p:nvPr/>
        </p:nvPicPr>
        <p:blipFill>
          <a:blip r:embed="rId7"/>
          <a:stretch>
            <a:fillRect/>
          </a:stretch>
        </p:blipFill>
        <p:spPr>
          <a:xfrm>
            <a:off x="745214" y="5094310"/>
            <a:ext cx="7491241" cy="1142249"/>
          </a:xfrm>
          <a:prstGeom prst="rect">
            <a:avLst/>
          </a:prstGeom>
        </p:spPr>
      </p:pic>
      <p:sp>
        <p:nvSpPr>
          <p:cNvPr id="4" name="&quot;Not Allowed&quot; Symbol 3">
            <a:extLst>
              <a:ext uri="{FF2B5EF4-FFF2-40B4-BE49-F238E27FC236}">
                <a16:creationId xmlns:a16="http://schemas.microsoft.com/office/drawing/2014/main" id="{FB03AFA4-4517-850D-A972-B159D68D76E9}"/>
              </a:ext>
            </a:extLst>
          </p:cNvPr>
          <p:cNvSpPr/>
          <p:nvPr/>
        </p:nvSpPr>
        <p:spPr>
          <a:xfrm>
            <a:off x="5409154" y="3314361"/>
            <a:ext cx="185393" cy="185393"/>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F239AF53-CEF8-F6FF-8687-1E6CE657CF01}"/>
              </a:ext>
            </a:extLst>
          </p:cNvPr>
          <p:cNvSpPr txBox="1"/>
          <p:nvPr/>
        </p:nvSpPr>
        <p:spPr>
          <a:xfrm>
            <a:off x="745214" y="6410513"/>
            <a:ext cx="7950382" cy="276999"/>
          </a:xfrm>
          <a:prstGeom prst="rect">
            <a:avLst/>
          </a:prstGeom>
          <a:noFill/>
        </p:spPr>
        <p:txBody>
          <a:bodyPr wrap="square">
            <a:spAutoFit/>
          </a:bodyPr>
          <a:lstStyle/>
          <a:p>
            <a:r>
              <a:rPr lang="en-US" sz="1200" dirty="0"/>
              <a:t>Source: </a:t>
            </a:r>
            <a:r>
              <a:rPr lang="en-US" sz="1200" dirty="0">
                <a:hlinkClick r:id="rId8"/>
              </a:rPr>
              <a:t>RC522 RFID Tag Reading with the Raspberry Pi</a:t>
            </a:r>
            <a:endParaRPr lang="en-US" sz="1200" dirty="0"/>
          </a:p>
        </p:txBody>
      </p:sp>
      <p:sp>
        <p:nvSpPr>
          <p:cNvPr id="12" name="Star: 5 Points 11">
            <a:extLst>
              <a:ext uri="{FF2B5EF4-FFF2-40B4-BE49-F238E27FC236}">
                <a16:creationId xmlns:a16="http://schemas.microsoft.com/office/drawing/2014/main" id="{DB28A7F5-9ABD-A9AB-C111-47975EFF881A}"/>
              </a:ext>
            </a:extLst>
          </p:cNvPr>
          <p:cNvSpPr/>
          <p:nvPr/>
        </p:nvSpPr>
        <p:spPr>
          <a:xfrm>
            <a:off x="0" y="0"/>
            <a:ext cx="276999" cy="27699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7202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t>Raspberry Pi configuration</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stretch>
            <a:fillRect/>
          </a:stretch>
        </p:blipFill>
        <p:spPr>
          <a:xfrm>
            <a:off x="1023938" y="3387806"/>
            <a:ext cx="4754562" cy="2756555"/>
          </a:xfrm>
        </p:spPr>
      </p:pic>
      <p:sp>
        <p:nvSpPr>
          <p:cNvPr id="11" name="TextBox 10">
            <a:extLst>
              <a:ext uri="{FF2B5EF4-FFF2-40B4-BE49-F238E27FC236}">
                <a16:creationId xmlns:a16="http://schemas.microsoft.com/office/drawing/2014/main" id="{04DCD7D0-F6C8-DE51-3961-6F4790342419}"/>
              </a:ext>
            </a:extLst>
          </p:cNvPr>
          <p:cNvSpPr txBox="1"/>
          <p:nvPr/>
        </p:nvSpPr>
        <p:spPr>
          <a:xfrm>
            <a:off x="1023938" y="1910478"/>
            <a:ext cx="4965700" cy="1446550"/>
          </a:xfrm>
          <a:prstGeom prst="rect">
            <a:avLst/>
          </a:prstGeom>
          <a:noFill/>
        </p:spPr>
        <p:txBody>
          <a:bodyPr wrap="square" rtlCol="0">
            <a:spAutoFit/>
          </a:bodyPr>
          <a:lstStyle/>
          <a:p>
            <a:r>
              <a:rPr lang="en-US" b="1" dirty="0">
                <a:solidFill>
                  <a:srgbClr val="FF0000"/>
                </a:solidFill>
              </a:rPr>
              <a:t>Enable</a:t>
            </a:r>
            <a:r>
              <a:rPr lang="en-US" b="1" dirty="0"/>
              <a:t> Serial Peripheral Interface (</a:t>
            </a:r>
            <a:r>
              <a:rPr lang="en-US" b="1" dirty="0">
                <a:solidFill>
                  <a:srgbClr val="FF0000"/>
                </a:solidFill>
              </a:rPr>
              <a:t>SPI</a:t>
            </a:r>
            <a:r>
              <a:rPr lang="en-US" b="1" dirty="0"/>
              <a:t>) connection</a:t>
            </a:r>
          </a:p>
          <a:p>
            <a:r>
              <a:rPr lang="en-US" sz="1400" b="0" i="0" dirty="0">
                <a:solidFill>
                  <a:srgbClr val="333333"/>
                </a:solidFill>
                <a:effectLst/>
                <a:latin typeface="Helvetica Neue"/>
              </a:rPr>
              <a:t>an interface bus commonly used to send data between microcontrollers and small peripherals such as shift registers, sensors, and SD cards. It uses separate clock and data lines, along with a select line to choose the device you wish to talk to.</a:t>
            </a:r>
            <a:endParaRPr lang="en-US" sz="1400" b="1" dirty="0"/>
          </a:p>
        </p:txBody>
      </p:sp>
      <p:grpSp>
        <p:nvGrpSpPr>
          <p:cNvPr id="37" name="Group 36">
            <a:extLst>
              <a:ext uri="{FF2B5EF4-FFF2-40B4-BE49-F238E27FC236}">
                <a16:creationId xmlns:a16="http://schemas.microsoft.com/office/drawing/2014/main" id="{82D5747E-39C6-1787-358C-3E38D5BDC673}"/>
              </a:ext>
            </a:extLst>
          </p:cNvPr>
          <p:cNvGrpSpPr/>
          <p:nvPr/>
        </p:nvGrpSpPr>
        <p:grpSpPr>
          <a:xfrm>
            <a:off x="6096000" y="1910478"/>
            <a:ext cx="5449453" cy="4233883"/>
            <a:chOff x="5989638" y="2450364"/>
            <a:chExt cx="4754563" cy="3693997"/>
          </a:xfrm>
        </p:grpSpPr>
        <p:pic>
          <p:nvPicPr>
            <p:cNvPr id="34" name="Content Placeholder 20">
              <a:extLst>
                <a:ext uri="{FF2B5EF4-FFF2-40B4-BE49-F238E27FC236}">
                  <a16:creationId xmlns:a16="http://schemas.microsoft.com/office/drawing/2014/main" id="{5E23F85B-7618-D93B-2CF1-E90524FD0665}"/>
                </a:ext>
              </a:extLst>
            </p:cNvPr>
            <p:cNvPicPr>
              <a:picLocks noChangeAspect="1"/>
            </p:cNvPicPr>
            <p:nvPr/>
          </p:nvPicPr>
          <p:blipFill>
            <a:blip r:embed="rId3"/>
            <a:stretch>
              <a:fillRect/>
            </a:stretch>
          </p:blipFill>
          <p:spPr>
            <a:xfrm>
              <a:off x="5989638" y="2450364"/>
              <a:ext cx="4754562" cy="3693997"/>
            </a:xfrm>
            <a:prstGeom prst="rect">
              <a:avLst/>
            </a:prstGeom>
          </p:spPr>
        </p:pic>
        <p:sp>
          <p:nvSpPr>
            <p:cNvPr id="22" name="Rectangle 21">
              <a:extLst>
                <a:ext uri="{FF2B5EF4-FFF2-40B4-BE49-F238E27FC236}">
                  <a16:creationId xmlns:a16="http://schemas.microsoft.com/office/drawing/2014/main" id="{8AD905C2-CCEC-D8D7-B51F-35ACFA5E41CB}"/>
                </a:ext>
              </a:extLst>
            </p:cNvPr>
            <p:cNvSpPr/>
            <p:nvPr/>
          </p:nvSpPr>
          <p:spPr>
            <a:xfrm>
              <a:off x="7588250" y="2775857"/>
              <a:ext cx="922201" cy="3461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FA605-300E-5923-10F2-BB3126B179F6}"/>
                </a:ext>
              </a:extLst>
            </p:cNvPr>
            <p:cNvSpPr/>
            <p:nvPr/>
          </p:nvSpPr>
          <p:spPr>
            <a:xfrm>
              <a:off x="10172701" y="3778249"/>
              <a:ext cx="508000" cy="32802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C21770-D7E1-47D2-E840-5BD9119AC4A7}"/>
                </a:ext>
              </a:extLst>
            </p:cNvPr>
            <p:cNvCxnSpPr>
              <a:cxnSpLocks/>
            </p:cNvCxnSpPr>
            <p:nvPr/>
          </p:nvCxnSpPr>
          <p:spPr>
            <a:xfrm>
              <a:off x="6096000" y="4098832"/>
              <a:ext cx="4032250"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00177B-9627-AE51-3FF7-B2FE4CA3B431}"/>
                </a:ext>
              </a:extLst>
            </p:cNvPr>
            <p:cNvSpPr/>
            <p:nvPr/>
          </p:nvSpPr>
          <p:spPr>
            <a:xfrm>
              <a:off x="9965601" y="5798195"/>
              <a:ext cx="778600" cy="346166"/>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6BB951E-BC70-74F3-3368-EE2E3D5763E6}"/>
                </a:ext>
              </a:extLst>
            </p:cNvPr>
            <p:cNvSpPr txBox="1"/>
            <p:nvPr/>
          </p:nvSpPr>
          <p:spPr>
            <a:xfrm>
              <a:off x="7276945" y="3083583"/>
              <a:ext cx="311304" cy="369332"/>
            </a:xfrm>
            <a:prstGeom prst="rect">
              <a:avLst/>
            </a:prstGeom>
            <a:noFill/>
          </p:spPr>
          <p:txBody>
            <a:bodyPr wrap="none" rtlCol="0">
              <a:spAutoFit/>
            </a:bodyPr>
            <a:lstStyle/>
            <a:p>
              <a:r>
                <a:rPr lang="en-US" dirty="0">
                  <a:solidFill>
                    <a:srgbClr val="FF0000"/>
                  </a:solidFill>
                </a:rPr>
                <a:t>1</a:t>
              </a:r>
            </a:p>
          </p:txBody>
        </p:sp>
        <p:sp>
          <p:nvSpPr>
            <p:cNvPr id="30" name="TextBox 29">
              <a:extLst>
                <a:ext uri="{FF2B5EF4-FFF2-40B4-BE49-F238E27FC236}">
                  <a16:creationId xmlns:a16="http://schemas.microsoft.com/office/drawing/2014/main" id="{86F94EDA-9362-A2E3-3777-33F6E60489E2}"/>
                </a:ext>
              </a:extLst>
            </p:cNvPr>
            <p:cNvSpPr txBox="1"/>
            <p:nvPr/>
          </p:nvSpPr>
          <p:spPr>
            <a:xfrm>
              <a:off x="9861396" y="3729500"/>
              <a:ext cx="311304" cy="369332"/>
            </a:xfrm>
            <a:prstGeom prst="rect">
              <a:avLst/>
            </a:prstGeom>
            <a:noFill/>
          </p:spPr>
          <p:txBody>
            <a:bodyPr wrap="none" rtlCol="0">
              <a:spAutoFit/>
            </a:bodyPr>
            <a:lstStyle/>
            <a:p>
              <a:r>
                <a:rPr lang="en-US" dirty="0">
                  <a:solidFill>
                    <a:srgbClr val="FF0000"/>
                  </a:solidFill>
                </a:rPr>
                <a:t>2</a:t>
              </a:r>
            </a:p>
          </p:txBody>
        </p:sp>
        <p:sp>
          <p:nvSpPr>
            <p:cNvPr id="31" name="TextBox 30">
              <a:extLst>
                <a:ext uri="{FF2B5EF4-FFF2-40B4-BE49-F238E27FC236}">
                  <a16:creationId xmlns:a16="http://schemas.microsoft.com/office/drawing/2014/main" id="{0D2677E0-DAE3-7EA6-9025-E27DED5082AE}"/>
                </a:ext>
              </a:extLst>
            </p:cNvPr>
            <p:cNvSpPr txBox="1"/>
            <p:nvPr/>
          </p:nvSpPr>
          <p:spPr>
            <a:xfrm>
              <a:off x="9861396" y="5476968"/>
              <a:ext cx="311304" cy="369332"/>
            </a:xfrm>
            <a:prstGeom prst="rect">
              <a:avLst/>
            </a:prstGeom>
            <a:noFill/>
          </p:spPr>
          <p:txBody>
            <a:bodyPr wrap="none" rtlCol="0">
              <a:spAutoFit/>
            </a:bodyPr>
            <a:lstStyle/>
            <a:p>
              <a:r>
                <a:rPr lang="en-US" dirty="0">
                  <a:solidFill>
                    <a:srgbClr val="FF0000"/>
                  </a:solidFill>
                </a:rPr>
                <a:t>3</a:t>
              </a:r>
            </a:p>
          </p:txBody>
        </p:sp>
      </p:grpSp>
      <p:sp>
        <p:nvSpPr>
          <p:cNvPr id="33" name="TextBox 32">
            <a:extLst>
              <a:ext uri="{FF2B5EF4-FFF2-40B4-BE49-F238E27FC236}">
                <a16:creationId xmlns:a16="http://schemas.microsoft.com/office/drawing/2014/main" id="{2D73BA87-572E-599B-9598-C38EAA7B4256}"/>
              </a:ext>
            </a:extLst>
          </p:cNvPr>
          <p:cNvSpPr txBox="1"/>
          <p:nvPr/>
        </p:nvSpPr>
        <p:spPr>
          <a:xfrm>
            <a:off x="1023938" y="6325150"/>
            <a:ext cx="3786778" cy="276999"/>
          </a:xfrm>
          <a:prstGeom prst="rect">
            <a:avLst/>
          </a:prstGeom>
          <a:noFill/>
        </p:spPr>
        <p:txBody>
          <a:bodyPr wrap="square">
            <a:spAutoFit/>
          </a:bodyPr>
          <a:lstStyle/>
          <a:p>
            <a:r>
              <a:rPr lang="en-US" sz="1200" dirty="0"/>
              <a:t>Source: </a:t>
            </a:r>
            <a:r>
              <a:rPr lang="en-US" sz="1200" dirty="0">
                <a:hlinkClick r:id="rId4"/>
              </a:rPr>
              <a:t>Serial Peripheral Interface (SPI)</a:t>
            </a:r>
            <a:endParaRPr lang="en-US" sz="1200" dirty="0"/>
          </a:p>
        </p:txBody>
      </p:sp>
      <p:sp>
        <p:nvSpPr>
          <p:cNvPr id="38" name="Star: 5 Points 37">
            <a:extLst>
              <a:ext uri="{FF2B5EF4-FFF2-40B4-BE49-F238E27FC236}">
                <a16:creationId xmlns:a16="http://schemas.microsoft.com/office/drawing/2014/main" id="{D1C4F3CD-9731-42B2-2AE9-B0923DB782E3}"/>
              </a:ext>
            </a:extLst>
          </p:cNvPr>
          <p:cNvSpPr/>
          <p:nvPr/>
        </p:nvSpPr>
        <p:spPr>
          <a:xfrm>
            <a:off x="0" y="0"/>
            <a:ext cx="276999" cy="27699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199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5BEFB-A2B4-D138-7524-8328403822C2}"/>
              </a:ext>
            </a:extLst>
          </p:cNvPr>
          <p:cNvSpPr>
            <a:spLocks noGrp="1"/>
          </p:cNvSpPr>
          <p:nvPr>
            <p:ph type="ctrTitle"/>
          </p:nvPr>
        </p:nvSpPr>
        <p:spPr>
          <a:xfrm>
            <a:off x="457200" y="4960137"/>
            <a:ext cx="7772400" cy="1463040"/>
          </a:xfrm>
        </p:spPr>
        <p:txBody>
          <a:bodyPr vert="horz" lIns="91440" tIns="45720" rIns="91440" bIns="45720" rtlCol="0">
            <a:normAutofit/>
          </a:bodyPr>
          <a:lstStyle/>
          <a:p>
            <a:r>
              <a:rPr lang="en-US" kern="1200" cap="all" spc="200" baseline="0" dirty="0">
                <a:latin typeface="+mj-lt"/>
                <a:ea typeface="+mj-ea"/>
                <a:cs typeface="+mj-cs"/>
              </a:rPr>
              <a:t>Connect to the cloud</a:t>
            </a:r>
            <a:br>
              <a:rPr lang="en-US" kern="1200" cap="all" spc="200" baseline="0" dirty="0">
                <a:latin typeface="+mj-lt"/>
                <a:ea typeface="+mj-ea"/>
                <a:cs typeface="+mj-cs"/>
              </a:rPr>
            </a:br>
            <a:r>
              <a:rPr lang="en-US" kern="1200" cap="all" spc="200" baseline="0" dirty="0">
                <a:latin typeface="+mj-lt"/>
                <a:ea typeface="+mj-ea"/>
                <a:cs typeface="+mj-cs"/>
              </a:rPr>
              <a:t>via Firebase</a:t>
            </a:r>
          </a:p>
        </p:txBody>
      </p:sp>
      <p:sp>
        <p:nvSpPr>
          <p:cNvPr id="3" name="Subtitle 2">
            <a:extLst>
              <a:ext uri="{FF2B5EF4-FFF2-40B4-BE49-F238E27FC236}">
                <a16:creationId xmlns:a16="http://schemas.microsoft.com/office/drawing/2014/main" id="{4D3E7405-46B8-3E56-A372-158869E32EEC}"/>
              </a:ext>
            </a:extLst>
          </p:cNvPr>
          <p:cNvSpPr>
            <a:spLocks noGrp="1"/>
          </p:cNvSpPr>
          <p:nvPr>
            <p:ph type="subTitle" idx="1"/>
          </p:nvPr>
        </p:nvSpPr>
        <p:spPr>
          <a:xfrm>
            <a:off x="8610600" y="4960137"/>
            <a:ext cx="3200400" cy="1463040"/>
          </a:xfrm>
        </p:spPr>
        <p:txBody>
          <a:bodyPr>
            <a:normAutofit/>
          </a:bodyPr>
          <a:lstStyle/>
          <a:p>
            <a:r>
              <a:rPr lang="en-US" dirty="0"/>
              <a:t>“The</a:t>
            </a:r>
            <a:r>
              <a:rPr lang="en-US" b="1" dirty="0"/>
              <a:t> cloud </a:t>
            </a:r>
            <a:r>
              <a:rPr lang="en-US" dirty="0"/>
              <a:t>is just someone else's computer”</a:t>
            </a:r>
          </a:p>
        </p:txBody>
      </p:sp>
      <p:sp useBgFill="1">
        <p:nvSpPr>
          <p:cNvPr id="8" name="Rectangle 7">
            <a:extLst>
              <a:ext uri="{FF2B5EF4-FFF2-40B4-BE49-F238E27FC236}">
                <a16:creationId xmlns:a16="http://schemas.microsoft.com/office/drawing/2014/main" id="{C6D18C07-B1F9-42F0-8956-B88FC37A67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Syncing Cloud">
            <a:extLst>
              <a:ext uri="{FF2B5EF4-FFF2-40B4-BE49-F238E27FC236}">
                <a16:creationId xmlns:a16="http://schemas.microsoft.com/office/drawing/2014/main" id="{BECF4804-A768-319B-4F7E-EB7051DE15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27138" y="640080"/>
            <a:ext cx="3931920" cy="3931920"/>
          </a:xfrm>
          <a:prstGeom prst="rect">
            <a:avLst/>
          </a:prstGeom>
        </p:spPr>
      </p:pic>
      <p:pic>
        <p:nvPicPr>
          <p:cNvPr id="1026" name="Picture 2" descr="Season 13 GIF">
            <a:extLst>
              <a:ext uri="{FF2B5EF4-FFF2-40B4-BE49-F238E27FC236}">
                <a16:creationId xmlns:a16="http://schemas.microsoft.com/office/drawing/2014/main" id="{D6B51D61-E255-BAA1-0B24-A7C36FA4A6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4850" y="697733"/>
            <a:ext cx="5137150" cy="3874267"/>
          </a:xfrm>
          <a:prstGeom prst="rect">
            <a:avLst/>
          </a:prstGeom>
          <a:noFill/>
          <a:extLst>
            <a:ext uri="{909E8E84-426E-40DD-AFC4-6F175D3DCCD1}">
              <a14:hiddenFill xmlns:a14="http://schemas.microsoft.com/office/drawing/2010/main">
                <a:solidFill>
                  <a:srgbClr val="FFFFFF"/>
                </a:solidFill>
              </a14:hiddenFill>
            </a:ext>
          </a:extLst>
        </p:spPr>
      </p:pic>
      <p:sp>
        <p:nvSpPr>
          <p:cNvPr id="4" name="Star: 5 Points 3">
            <a:extLst>
              <a:ext uri="{FF2B5EF4-FFF2-40B4-BE49-F238E27FC236}">
                <a16:creationId xmlns:a16="http://schemas.microsoft.com/office/drawing/2014/main" id="{FB2D3BC6-2C07-3EF4-799F-16817EDC5139}"/>
              </a:ext>
            </a:extLst>
          </p:cNvPr>
          <p:cNvSpPr/>
          <p:nvPr/>
        </p:nvSpPr>
        <p:spPr>
          <a:xfrm>
            <a:off x="0" y="0"/>
            <a:ext cx="276999" cy="276999"/>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13616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3.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Integral design</Template>
  <TotalTime>1898</TotalTime>
  <Words>1394</Words>
  <Application>Microsoft Office PowerPoint</Application>
  <PresentationFormat>Widescreen</PresentationFormat>
  <Paragraphs>182</Paragraphs>
  <Slides>34</Slides>
  <Notes>8</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34</vt:i4>
      </vt:variant>
    </vt:vector>
  </HeadingPairs>
  <TitlesOfParts>
    <vt:vector size="49" baseType="lpstr">
      <vt:lpstr>3270Narrow NF</vt:lpstr>
      <vt:lpstr>Arial</vt:lpstr>
      <vt:lpstr>Calibri</vt:lpstr>
      <vt:lpstr>Google Sans</vt:lpstr>
      <vt:lpstr>Helvetica Neue</vt:lpstr>
      <vt:lpstr>inherit</vt:lpstr>
      <vt:lpstr>Open Sans</vt:lpstr>
      <vt:lpstr>Roboto</vt:lpstr>
      <vt:lpstr>Segoe UI</vt:lpstr>
      <vt:lpstr>Söhne</vt:lpstr>
      <vt:lpstr>Tw Cen MT</vt:lpstr>
      <vt:lpstr>Tw Cen MT Condensed</vt:lpstr>
      <vt:lpstr>Verdana</vt:lpstr>
      <vt:lpstr>Wingdings 3</vt:lpstr>
      <vt:lpstr>Integral</vt:lpstr>
      <vt:lpstr>Is it wrong to pick up a rfid project for csc 196p</vt:lpstr>
      <vt:lpstr>EPIC Fail: Watch What Happened When I Tried Playing with RFID!</vt:lpstr>
      <vt:lpstr>I Spent 24 Hours with RFID: Here's What I Discovered!</vt:lpstr>
      <vt:lpstr>The Setup</vt:lpstr>
      <vt:lpstr>Hardware Components</vt:lpstr>
      <vt:lpstr>pinouts</vt:lpstr>
      <vt:lpstr>Wiring</vt:lpstr>
      <vt:lpstr>Raspberry Pi configuration</vt:lpstr>
      <vt:lpstr>Connect to the cloud via Firebase</vt:lpstr>
      <vt:lpstr>1) Sign-in with a google account</vt:lpstr>
      <vt:lpstr>2) Go to console</vt:lpstr>
      <vt:lpstr>3) Create a project</vt:lpstr>
      <vt:lpstr>4) Give your project a name and continue</vt:lpstr>
      <vt:lpstr>5) Click Continue</vt:lpstr>
      <vt:lpstr>6) Configure Google Analytics</vt:lpstr>
      <vt:lpstr>7) Wait</vt:lpstr>
      <vt:lpstr>9) Create a Realtime database</vt:lpstr>
      <vt:lpstr>10) Set up database (part 1 of 2)</vt:lpstr>
      <vt:lpstr>10) Set up database (part 2 of 2)</vt:lpstr>
      <vt:lpstr>11) Edit Rules (If started in locked mode)</vt:lpstr>
      <vt:lpstr>12) Project settings ➡️Add Firebase to App</vt:lpstr>
      <vt:lpstr>We are almost though</vt:lpstr>
      <vt:lpstr>Implementation Web Platform via Python</vt:lpstr>
      <vt:lpstr>Add Firebase to your web app</vt:lpstr>
      <vt:lpstr>Scan for RFID Tag</vt:lpstr>
      <vt:lpstr>Write to Firebase Realtime Database</vt:lpstr>
      <vt:lpstr>Showtime</vt:lpstr>
      <vt:lpstr>The Great Swan Race!</vt:lpstr>
      <vt:lpstr>Questions?</vt:lpstr>
      <vt:lpstr>Matt2ology GitHub: POC - Project 01 - RFID</vt:lpstr>
      <vt:lpstr>Thank you</vt:lpstr>
      <vt:lpstr>Backup Slides</vt:lpstr>
      <vt:lpstr>Wiring</vt:lpstr>
      <vt:lpstr>All Hardware Components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it wrong to pick up a rfid project for csc 196p</dc:title>
  <dc:creator>Mendoza, Matthew Dominador</dc:creator>
  <cp:lastModifiedBy>Mendoza, Matthew Dominador</cp:lastModifiedBy>
  <cp:revision>4</cp:revision>
  <dcterms:created xsi:type="dcterms:W3CDTF">2024-03-24T23:29:49Z</dcterms:created>
  <dcterms:modified xsi:type="dcterms:W3CDTF">2024-03-28T15:21:13Z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